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theme/theme2.xml" ContentType="application/vnd.openxmlformats-officedocument.theme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21" r:id="rId2"/>
    <p:sldMasterId id="2147483781" r:id="rId3"/>
  </p:sldMasterIdLst>
  <p:notesMasterIdLst>
    <p:notesMasterId r:id="rId13"/>
  </p:notesMasterIdLst>
  <p:sldIdLst>
    <p:sldId id="262" r:id="rId4"/>
    <p:sldId id="264" r:id="rId5"/>
    <p:sldId id="269" r:id="rId6"/>
    <p:sldId id="270" r:id="rId7"/>
    <p:sldId id="272" r:id="rId8"/>
    <p:sldId id="276" r:id="rId9"/>
    <p:sldId id="275" r:id="rId10"/>
    <p:sldId id="274" r:id="rId11"/>
    <p:sldId id="273" r:id="rId12"/>
  </p:sldIdLst>
  <p:sldSz cx="9144000" cy="5143500" type="screen16x9"/>
  <p:notesSz cx="6858000" cy="9144000"/>
  <p:defaultTextStyle>
    <a:defPPr>
      <a:defRPr lang="ru-RU"/>
    </a:defPPr>
    <a:lvl1pPr marL="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9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72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A43CDAF-D63E-48A1-AF9B-C0FEA4C92082}" type="doc">
      <dgm:prSet loTypeId="urn:microsoft.com/office/officeart/2005/8/layout/lProcess3" loCatId="process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58220042-8399-40E3-8508-F3621B78B53A}">
      <dgm:prSet phldrT="[Текст]" custT="1"/>
      <dgm:spPr/>
      <dgm:t>
        <a:bodyPr/>
        <a:lstStyle/>
        <a:p>
          <a:r>
            <a:rPr lang="ru-RU" sz="1400" i="1" dirty="0" smtClean="0"/>
            <a:t>Ставка НДС 5% применяется с 01.01.2025, в случае, если доходы за 2024 год составили от 60 млн. рублей до 250 млн. рублей.</a:t>
          </a:r>
          <a:endParaRPr lang="ru-RU" sz="1400" i="1" baseline="0" dirty="0"/>
        </a:p>
      </dgm:t>
    </dgm:pt>
    <dgm:pt modelId="{7BCB1FE1-A11D-495F-ABF9-D22BDAF3FE14}" type="parTrans" cxnId="{4FB8460C-2530-4E43-AA48-7FE82ECDCD19}">
      <dgm:prSet/>
      <dgm:spPr/>
      <dgm:t>
        <a:bodyPr/>
        <a:lstStyle/>
        <a:p>
          <a:endParaRPr lang="ru-RU"/>
        </a:p>
      </dgm:t>
    </dgm:pt>
    <dgm:pt modelId="{D61E0812-A7C7-49B9-8A9E-900673F7D997}" type="sibTrans" cxnId="{4FB8460C-2530-4E43-AA48-7FE82ECDCD19}">
      <dgm:prSet/>
      <dgm:spPr/>
      <dgm:t>
        <a:bodyPr/>
        <a:lstStyle/>
        <a:p>
          <a:endParaRPr lang="ru-RU"/>
        </a:p>
      </dgm:t>
    </dgm:pt>
    <dgm:pt modelId="{598B358C-5D06-42AB-B696-7AC897598437}">
      <dgm:prSet phldrT="[Текст]" custT="1"/>
      <dgm:spPr/>
      <dgm:t>
        <a:bodyPr/>
        <a:lstStyle/>
        <a:p>
          <a:r>
            <a:rPr lang="ru-RU" sz="1400" i="1" dirty="0" smtClean="0"/>
            <a:t>Ставка НДС 7% применяется с 01.01.2025, в случае, если доходы за 2024 год составили от 250 млн. рублей до 450 млн. рублей.</a:t>
          </a:r>
          <a:endParaRPr lang="ru-RU" sz="1400" i="1" dirty="0"/>
        </a:p>
      </dgm:t>
    </dgm:pt>
    <dgm:pt modelId="{0D0AEA10-329B-4F04-977F-FB6E77ED414F}" type="parTrans" cxnId="{4E35EEB2-A314-4C12-B622-8057D8AD12B0}">
      <dgm:prSet/>
      <dgm:spPr/>
      <dgm:t>
        <a:bodyPr/>
        <a:lstStyle/>
        <a:p>
          <a:endParaRPr lang="ru-RU"/>
        </a:p>
      </dgm:t>
    </dgm:pt>
    <dgm:pt modelId="{7ACAC4FA-382F-4CB5-AEE2-50DD1B0F698B}" type="sibTrans" cxnId="{4E35EEB2-A314-4C12-B622-8057D8AD12B0}">
      <dgm:prSet/>
      <dgm:spPr/>
      <dgm:t>
        <a:bodyPr/>
        <a:lstStyle/>
        <a:p>
          <a:endParaRPr lang="ru-RU"/>
        </a:p>
      </dgm:t>
    </dgm:pt>
    <dgm:pt modelId="{F7A8CD2A-5660-450C-861F-F178990AA5D4}">
      <dgm:prSet phldrT="[Текст]" custT="1"/>
      <dgm:spPr/>
      <dgm:t>
        <a:bodyPr/>
        <a:lstStyle/>
        <a:p>
          <a:r>
            <a:rPr lang="ru-RU" sz="1400" i="1" dirty="0" smtClean="0"/>
            <a:t>Ставка 20% применяется с 01.01.2025, в случае, если доходы за 2024 год превысили 450 млн. рублей, либо на условиях добровольного перехода</a:t>
          </a:r>
          <a:endParaRPr lang="ru-RU" sz="1400" i="1" dirty="0"/>
        </a:p>
      </dgm:t>
    </dgm:pt>
    <dgm:pt modelId="{54B21C5E-FC4A-4B5B-A94A-F7A78297D737}" type="parTrans" cxnId="{8CFBFC96-7062-49F4-B304-A7D8DCD99E0B}">
      <dgm:prSet/>
      <dgm:spPr/>
      <dgm:t>
        <a:bodyPr/>
        <a:lstStyle/>
        <a:p>
          <a:endParaRPr lang="ru-RU"/>
        </a:p>
      </dgm:t>
    </dgm:pt>
    <dgm:pt modelId="{6443416F-FADB-4C9A-905B-0C7E78BC2843}" type="sibTrans" cxnId="{8CFBFC96-7062-49F4-B304-A7D8DCD99E0B}">
      <dgm:prSet/>
      <dgm:spPr/>
      <dgm:t>
        <a:bodyPr/>
        <a:lstStyle/>
        <a:p>
          <a:endParaRPr lang="ru-RU"/>
        </a:p>
      </dgm:t>
    </dgm:pt>
    <dgm:pt modelId="{74D2D36D-93BD-48C1-8652-04EB892BF5E1}" type="pres">
      <dgm:prSet presAssocID="{6A43CDAF-D63E-48A1-AF9B-C0FEA4C92082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F6DB985-2C0D-42A3-BB7D-D6D7E950BE78}" type="pres">
      <dgm:prSet presAssocID="{58220042-8399-40E3-8508-F3621B78B53A}" presName="horFlow" presStyleCnt="0"/>
      <dgm:spPr/>
      <dgm:t>
        <a:bodyPr/>
        <a:lstStyle/>
        <a:p>
          <a:endParaRPr lang="ru-RU"/>
        </a:p>
      </dgm:t>
    </dgm:pt>
    <dgm:pt modelId="{27715DC2-BCF4-4337-9834-A6282DC1995B}" type="pres">
      <dgm:prSet presAssocID="{58220042-8399-40E3-8508-F3621B78B53A}" presName="bigChev" presStyleLbl="node1" presStyleIdx="0" presStyleCnt="1" custScaleY="133544" custLinFactNeighborX="-3055" custLinFactNeighborY="-2214"/>
      <dgm:spPr/>
      <dgm:t>
        <a:bodyPr/>
        <a:lstStyle/>
        <a:p>
          <a:endParaRPr lang="ru-RU"/>
        </a:p>
      </dgm:t>
    </dgm:pt>
    <dgm:pt modelId="{F29A71BA-6700-4DFF-8B4F-2CEE5399E576}" type="pres">
      <dgm:prSet presAssocID="{0D0AEA10-329B-4F04-977F-FB6E77ED414F}" presName="parTrans" presStyleCnt="0"/>
      <dgm:spPr/>
      <dgm:t>
        <a:bodyPr/>
        <a:lstStyle/>
        <a:p>
          <a:endParaRPr lang="ru-RU"/>
        </a:p>
      </dgm:t>
    </dgm:pt>
    <dgm:pt modelId="{43A09032-0B08-4F84-BD59-7307E5B071C6}" type="pres">
      <dgm:prSet presAssocID="{598B358C-5D06-42AB-B696-7AC897598437}" presName="node" presStyleLbl="alignAccFollowNode1" presStyleIdx="0" presStyleCnt="2" custScaleX="113837" custScaleY="1490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D8D750-B501-4AEE-8E52-3F27C5164A4A}" type="pres">
      <dgm:prSet presAssocID="{7ACAC4FA-382F-4CB5-AEE2-50DD1B0F698B}" presName="sibTrans" presStyleCnt="0"/>
      <dgm:spPr/>
      <dgm:t>
        <a:bodyPr/>
        <a:lstStyle/>
        <a:p>
          <a:endParaRPr lang="ru-RU"/>
        </a:p>
      </dgm:t>
    </dgm:pt>
    <dgm:pt modelId="{ABD28FC0-6297-4AA0-91EA-56827EDF3928}" type="pres">
      <dgm:prSet presAssocID="{F7A8CD2A-5660-450C-861F-F178990AA5D4}" presName="node" presStyleLbl="alignAccFollowNode1" presStyleIdx="1" presStyleCnt="2" custScaleX="131401" custScaleY="1620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222400-5496-4F25-948C-87F75E36FE0C}" type="presOf" srcId="{F7A8CD2A-5660-450C-861F-F178990AA5D4}" destId="{ABD28FC0-6297-4AA0-91EA-56827EDF3928}" srcOrd="0" destOrd="0" presId="urn:microsoft.com/office/officeart/2005/8/layout/lProcess3"/>
    <dgm:cxn modelId="{7165A52F-D44C-41A6-B356-88B189D430AF}" type="presOf" srcId="{58220042-8399-40E3-8508-F3621B78B53A}" destId="{27715DC2-BCF4-4337-9834-A6282DC1995B}" srcOrd="0" destOrd="0" presId="urn:microsoft.com/office/officeart/2005/8/layout/lProcess3"/>
    <dgm:cxn modelId="{72C2D182-DD71-4713-A4D5-C10AFC92F6BA}" type="presOf" srcId="{598B358C-5D06-42AB-B696-7AC897598437}" destId="{43A09032-0B08-4F84-BD59-7307E5B071C6}" srcOrd="0" destOrd="0" presId="urn:microsoft.com/office/officeart/2005/8/layout/lProcess3"/>
    <dgm:cxn modelId="{4FB8460C-2530-4E43-AA48-7FE82ECDCD19}" srcId="{6A43CDAF-D63E-48A1-AF9B-C0FEA4C92082}" destId="{58220042-8399-40E3-8508-F3621B78B53A}" srcOrd="0" destOrd="0" parTransId="{7BCB1FE1-A11D-495F-ABF9-D22BDAF3FE14}" sibTransId="{D61E0812-A7C7-49B9-8A9E-900673F7D997}"/>
    <dgm:cxn modelId="{DA7FE597-8DE9-4579-B58D-BF9390CF4AF0}" type="presOf" srcId="{6A43CDAF-D63E-48A1-AF9B-C0FEA4C92082}" destId="{74D2D36D-93BD-48C1-8652-04EB892BF5E1}" srcOrd="0" destOrd="0" presId="urn:microsoft.com/office/officeart/2005/8/layout/lProcess3"/>
    <dgm:cxn modelId="{4E35EEB2-A314-4C12-B622-8057D8AD12B0}" srcId="{58220042-8399-40E3-8508-F3621B78B53A}" destId="{598B358C-5D06-42AB-B696-7AC897598437}" srcOrd="0" destOrd="0" parTransId="{0D0AEA10-329B-4F04-977F-FB6E77ED414F}" sibTransId="{7ACAC4FA-382F-4CB5-AEE2-50DD1B0F698B}"/>
    <dgm:cxn modelId="{8CFBFC96-7062-49F4-B304-A7D8DCD99E0B}" srcId="{58220042-8399-40E3-8508-F3621B78B53A}" destId="{F7A8CD2A-5660-450C-861F-F178990AA5D4}" srcOrd="1" destOrd="0" parTransId="{54B21C5E-FC4A-4B5B-A94A-F7A78297D737}" sibTransId="{6443416F-FADB-4C9A-905B-0C7E78BC2843}"/>
    <dgm:cxn modelId="{B98FFC4E-D621-486E-A6E7-87E08714FD4B}" type="presParOf" srcId="{74D2D36D-93BD-48C1-8652-04EB892BF5E1}" destId="{2F6DB985-2C0D-42A3-BB7D-D6D7E950BE78}" srcOrd="0" destOrd="0" presId="urn:microsoft.com/office/officeart/2005/8/layout/lProcess3"/>
    <dgm:cxn modelId="{15893AA6-B5F2-4058-AB28-E2F4CB80062F}" type="presParOf" srcId="{2F6DB985-2C0D-42A3-BB7D-D6D7E950BE78}" destId="{27715DC2-BCF4-4337-9834-A6282DC1995B}" srcOrd="0" destOrd="0" presId="urn:microsoft.com/office/officeart/2005/8/layout/lProcess3"/>
    <dgm:cxn modelId="{0233BC72-7701-4B04-97E3-B5844F69E4AA}" type="presParOf" srcId="{2F6DB985-2C0D-42A3-BB7D-D6D7E950BE78}" destId="{F29A71BA-6700-4DFF-8B4F-2CEE5399E576}" srcOrd="1" destOrd="0" presId="urn:microsoft.com/office/officeart/2005/8/layout/lProcess3"/>
    <dgm:cxn modelId="{4AB88729-A530-4E10-83B3-26F75F9B3F50}" type="presParOf" srcId="{2F6DB985-2C0D-42A3-BB7D-D6D7E950BE78}" destId="{43A09032-0B08-4F84-BD59-7307E5B071C6}" srcOrd="2" destOrd="0" presId="urn:microsoft.com/office/officeart/2005/8/layout/lProcess3"/>
    <dgm:cxn modelId="{A7DBB6D7-2A44-489B-9C77-060CCD154806}" type="presParOf" srcId="{2F6DB985-2C0D-42A3-BB7D-D6D7E950BE78}" destId="{90D8D750-B501-4AEE-8E52-3F27C5164A4A}" srcOrd="3" destOrd="0" presId="urn:microsoft.com/office/officeart/2005/8/layout/lProcess3"/>
    <dgm:cxn modelId="{EF5191F1-DB6D-4A18-8B8A-6B6872BEDFCA}" type="presParOf" srcId="{2F6DB985-2C0D-42A3-BB7D-D6D7E950BE78}" destId="{ABD28FC0-6297-4AA0-91EA-56827EDF3928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715DC2-BCF4-4337-9834-A6282DC1995B}">
      <dsp:nvSpPr>
        <dsp:cNvPr id="0" name=""/>
        <dsp:cNvSpPr/>
      </dsp:nvSpPr>
      <dsp:spPr>
        <a:xfrm>
          <a:off x="0" y="591269"/>
          <a:ext cx="3206788" cy="1712989"/>
        </a:xfrm>
        <a:prstGeom prst="chevron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/>
            <a:t>Ставка НДС 5% применяется с 01.01.2025, в случае, если доходы за 2024 год составили от 60 млн. рублей до 250 млн. рублей.</a:t>
          </a:r>
          <a:endParaRPr lang="ru-RU" sz="1400" i="1" kern="1200" baseline="0" dirty="0"/>
        </a:p>
      </dsp:txBody>
      <dsp:txXfrm>
        <a:off x="856495" y="591269"/>
        <a:ext cx="1493799" cy="1712989"/>
      </dsp:txXfrm>
    </dsp:sp>
    <dsp:sp modelId="{43A09032-0B08-4F84-BD59-7307E5B071C6}">
      <dsp:nvSpPr>
        <dsp:cNvPr id="0" name=""/>
        <dsp:cNvSpPr/>
      </dsp:nvSpPr>
      <dsp:spPr>
        <a:xfrm>
          <a:off x="2791373" y="682666"/>
          <a:ext cx="3029924" cy="1586994"/>
        </a:xfrm>
        <a:prstGeom prst="chevron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/>
            <a:t>Ставка НДС 7% применяется с 01.01.2025, в случае, если доходы за 2024 год составили от 250 млн. рублей до 450 млн. рублей.</a:t>
          </a:r>
          <a:endParaRPr lang="ru-RU" sz="1400" i="1" kern="1200" dirty="0"/>
        </a:p>
      </dsp:txBody>
      <dsp:txXfrm>
        <a:off x="3584870" y="682666"/>
        <a:ext cx="1442930" cy="1586994"/>
      </dsp:txXfrm>
    </dsp:sp>
    <dsp:sp modelId="{ABD28FC0-6297-4AA0-91EA-56827EDF3928}">
      <dsp:nvSpPr>
        <dsp:cNvPr id="0" name=""/>
        <dsp:cNvSpPr/>
      </dsp:nvSpPr>
      <dsp:spPr>
        <a:xfrm>
          <a:off x="5448669" y="613666"/>
          <a:ext cx="3497414" cy="1724994"/>
        </a:xfrm>
        <a:prstGeom prst="chevron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/>
            <a:t>Ставка 20% применяется с 01.01.2025, в случае, если доходы за 2024 год превысили 450 млн. рублей, либо на условиях добровольного перехода</a:t>
          </a:r>
          <a:endParaRPr lang="ru-RU" sz="1400" i="1" kern="1200" dirty="0"/>
        </a:p>
      </dsp:txBody>
      <dsp:txXfrm>
        <a:off x="6311166" y="613666"/>
        <a:ext cx="1772420" cy="17249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8683-87A5-4B6B-810F-9DE8CA7E67D6}" type="datetimeFigureOut">
              <a:rPr lang="ru-RU" smtClean="0"/>
              <a:t>16.09.2025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72F4F-046B-4D4E-B823-67365BC2E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27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9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NUL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.png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NUL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8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8541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595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7166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186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2799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0579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085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0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0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019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0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0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8499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3869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155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281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3917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3210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587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3585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2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2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2681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2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2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1041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741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7974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81135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5026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632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Дайдже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 userDrawn="1"/>
        </p:nvSpPr>
        <p:spPr>
          <a:xfrm>
            <a:off x="0" y="9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ABBF177-B906-4130-81D0-CDC9F01E8134}"/>
              </a:ext>
            </a:extLst>
          </p:cNvPr>
          <p:cNvSpPr/>
          <p:nvPr userDrawn="1"/>
        </p:nvSpPr>
        <p:spPr>
          <a:xfrm>
            <a:off x="1" y="6"/>
            <a:ext cx="2114726" cy="580907"/>
          </a:xfrm>
          <a:prstGeom prst="rect">
            <a:avLst/>
          </a:prstGeom>
          <a:solidFill>
            <a:srgbClr val="FCFCFC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>
              <a:defRPr/>
            </a:pPr>
            <a:endParaRPr lang="ru-RU" dirty="0">
              <a:solidFill>
                <a:srgbClr val="485068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077BD4E-3393-4ACE-A641-CD63F6A5243F}"/>
              </a:ext>
            </a:extLst>
          </p:cNvPr>
          <p:cNvSpPr/>
          <p:nvPr userDrawn="1"/>
        </p:nvSpPr>
        <p:spPr>
          <a:xfrm>
            <a:off x="2114729" y="6"/>
            <a:ext cx="7029273" cy="580907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>
              <a:defRPr/>
            </a:pPr>
            <a:endParaRPr lang="ru-RU">
              <a:solidFill>
                <a:srgbClr val="485068"/>
              </a:solidFill>
            </a:endParaRP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xmlns="" id="{A0D0EA0D-3716-4587-84C0-4930ABAAB9C7}"/>
              </a:ext>
            </a:extLst>
          </p:cNvPr>
          <p:cNvSpPr txBox="1">
            <a:spLocks/>
          </p:cNvSpPr>
          <p:nvPr userDrawn="1"/>
        </p:nvSpPr>
        <p:spPr>
          <a:xfrm>
            <a:off x="8707522" y="125777"/>
            <a:ext cx="332162" cy="3293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8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8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 userDrawn="1"/>
        </p:nvSpPr>
        <p:spPr>
          <a:xfrm>
            <a:off x="628179" y="6"/>
            <a:ext cx="1486548" cy="580907"/>
          </a:xfrm>
          <a:prstGeom prst="rect">
            <a:avLst/>
          </a:prstGeom>
        </p:spPr>
        <p:txBody>
          <a:bodyPr vert="horz" lIns="0" tIns="0" rIns="0" bIns="0" rtlCol="0" anchor="ctr">
            <a:normAutofit lnSpcReduction="10000"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44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ДАЙДЖЕСТ </a:t>
            </a:r>
          </a:p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44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СОЦИАЛЬНО-ЭКОНОМИЧЕСКИХ </a:t>
            </a:r>
            <a: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/>
            </a:r>
            <a:b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</a:b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И НАЛОГОВЫХ ПОКАЗАТЕЛЕЙ</a:t>
            </a:r>
          </a:p>
          <a:p>
            <a:pPr algn="l">
              <a:spcBef>
                <a:spcPts val="225"/>
              </a:spcBef>
              <a:buClr>
                <a:srgbClr val="CAD82A"/>
              </a:buClr>
              <a:tabLst>
                <a:tab pos="257144" algn="l"/>
              </a:tabLst>
            </a:pPr>
            <a:r>
              <a:rPr lang="ru-RU" sz="6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ПО СОСТОЯНИЮ НА </a:t>
            </a:r>
            <a:r>
              <a:rPr lang="ru-RU" sz="600" dirty="0" smtClean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 19.08.2022</a:t>
            </a:r>
            <a:endParaRPr lang="ru-RU" sz="600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 userDrawn="1"/>
        </p:nvSpPr>
        <p:spPr>
          <a:xfrm>
            <a:off x="2" y="6"/>
            <a:ext cx="62499" cy="58090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8573" tIns="34289" rIns="68573" bIns="34289" rtlCol="0" anchor="ctr">
            <a:noAutofit/>
          </a:bodyPr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Рисунок 1">
            <a:extLst>
              <a:ext uri="{FF2B5EF4-FFF2-40B4-BE49-F238E27FC236}">
                <a16:creationId xmlns:a16="http://schemas.microsoft.com/office/drawing/2014/main" xmlns="" id="{AAE43CD4-D70C-4E2C-85CF-56D49337F3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7514" y="125777"/>
            <a:ext cx="284760" cy="32917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56456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4605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67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0319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40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8160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317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9073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510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3314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6"/>
            <a:ext cx="7772400" cy="3470672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29769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49840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70" indent="-185729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571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6"/>
            <a:ext cx="7772400" cy="3470672"/>
          </a:xfrm>
        </p:spPr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84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8809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591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397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0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0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456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096713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352529"/>
            <a:ext cx="3811588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3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29"/>
            <a:ext cx="3813174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93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959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8324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469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0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 userDrawn="1"/>
        </p:nvSpPr>
        <p:spPr>
          <a:xfrm>
            <a:off x="0" y="9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480D62E5-8451-4208-9507-3E7AD0EF9C38}"/>
              </a:ext>
            </a:extLst>
          </p:cNvPr>
          <p:cNvGrpSpPr/>
          <p:nvPr userDrawn="1"/>
        </p:nvGrpSpPr>
        <p:grpSpPr>
          <a:xfrm>
            <a:off x="1115618" y="-1820"/>
            <a:ext cx="1620753" cy="5145320"/>
            <a:chOff x="-820264" y="-532023"/>
            <a:chExt cx="5361218" cy="7922045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6D21352B-D194-4167-AC43-55EDB61FB584}"/>
                </a:ext>
              </a:extLst>
            </p:cNvPr>
            <p:cNvSpPr/>
            <p:nvPr/>
          </p:nvSpPr>
          <p:spPr>
            <a:xfrm flipH="1">
              <a:off x="-807564" y="-532023"/>
              <a:ext cx="5348518" cy="7922045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09921CD0-BD92-4763-A017-8E467E29CA1C}"/>
                </a:ext>
              </a:extLst>
            </p:cNvPr>
            <p:cNvSpPr/>
            <p:nvPr/>
          </p:nvSpPr>
          <p:spPr>
            <a:xfrm flipH="1">
              <a:off x="-807564" y="0"/>
              <a:ext cx="4675418" cy="6925072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255EE215-328A-4B19-91D8-1102247A49B2}"/>
                </a:ext>
              </a:extLst>
            </p:cNvPr>
            <p:cNvSpPr/>
            <p:nvPr/>
          </p:nvSpPr>
          <p:spPr>
            <a:xfrm flipH="1">
              <a:off x="-807564" y="447480"/>
              <a:ext cx="4025909" cy="596304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DB10562A-A89A-44D4-8730-BF90E4F5D9FA}"/>
                </a:ext>
              </a:extLst>
            </p:cNvPr>
            <p:cNvSpPr/>
            <p:nvPr/>
          </p:nvSpPr>
          <p:spPr>
            <a:xfrm flipH="1">
              <a:off x="-820263" y="959216"/>
              <a:ext cx="3334917" cy="493956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E46C9DE9-F272-46F4-8FB3-9A1460DDCE56}"/>
                </a:ext>
              </a:extLst>
            </p:cNvPr>
            <p:cNvSpPr/>
            <p:nvPr/>
          </p:nvSpPr>
          <p:spPr>
            <a:xfrm flipH="1">
              <a:off x="-820264" y="1574800"/>
              <a:ext cx="2670759" cy="370840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831A4862-7841-444C-B8FE-12132533B7D3}"/>
                </a:ext>
              </a:extLst>
            </p:cNvPr>
            <p:cNvSpPr/>
            <p:nvPr/>
          </p:nvSpPr>
          <p:spPr>
            <a:xfrm flipH="1">
              <a:off x="-817340" y="2105856"/>
              <a:ext cx="1905835" cy="264628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EB76714-25AE-4F90-82FE-C6D55649B6A7}"/>
              </a:ext>
            </a:extLst>
          </p:cNvPr>
          <p:cNvSpPr/>
          <p:nvPr userDrawn="1"/>
        </p:nvSpPr>
        <p:spPr>
          <a:xfrm>
            <a:off x="1465466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2614859-339D-4BB3-B9E4-6ED077413C82}"/>
              </a:ext>
            </a:extLst>
          </p:cNvPr>
          <p:cNvSpPr/>
          <p:nvPr userDrawn="1"/>
        </p:nvSpPr>
        <p:spPr>
          <a:xfrm>
            <a:off x="3385101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D01B58B-127A-4CDA-81CA-6317764101C0}"/>
              </a:ext>
            </a:extLst>
          </p:cNvPr>
          <p:cNvSpPr/>
          <p:nvPr userDrawn="1"/>
        </p:nvSpPr>
        <p:spPr>
          <a:xfrm>
            <a:off x="5304735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57ABB3D-5F2D-4CF0-8252-5BCFC881B854}"/>
              </a:ext>
            </a:extLst>
          </p:cNvPr>
          <p:cNvSpPr/>
          <p:nvPr userDrawn="1"/>
        </p:nvSpPr>
        <p:spPr>
          <a:xfrm>
            <a:off x="7224370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E09BCE51-0B37-4543-B23A-1DF5A903BFBF}"/>
              </a:ext>
            </a:extLst>
          </p:cNvPr>
          <p:cNvSpPr/>
          <p:nvPr userDrawn="1"/>
        </p:nvSpPr>
        <p:spPr>
          <a:xfrm>
            <a:off x="1465466" y="2"/>
            <a:ext cx="1919635" cy="8581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B5CA600-1400-4437-8008-DDB6600517A8}"/>
              </a:ext>
            </a:extLst>
          </p:cNvPr>
          <p:cNvSpPr/>
          <p:nvPr userDrawn="1"/>
        </p:nvSpPr>
        <p:spPr>
          <a:xfrm>
            <a:off x="3385100" y="2"/>
            <a:ext cx="1919635" cy="85815"/>
          </a:xfrm>
          <a:prstGeom prst="rect">
            <a:avLst/>
          </a:prstGeom>
          <a:solidFill>
            <a:srgbClr val="F145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130F2A8-B2E2-461A-A7FE-66AC6B2C7DFA}"/>
              </a:ext>
            </a:extLst>
          </p:cNvPr>
          <p:cNvSpPr/>
          <p:nvPr userDrawn="1"/>
        </p:nvSpPr>
        <p:spPr>
          <a:xfrm>
            <a:off x="5304736" y="2"/>
            <a:ext cx="1919635" cy="8581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0136780-EA76-48E7-B2A0-5A002C02DF72}"/>
              </a:ext>
            </a:extLst>
          </p:cNvPr>
          <p:cNvSpPr/>
          <p:nvPr userDrawn="1"/>
        </p:nvSpPr>
        <p:spPr>
          <a:xfrm>
            <a:off x="7224371" y="2"/>
            <a:ext cx="1919635" cy="85815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4AC76C0-73B8-4046-8402-D29569F8535A}"/>
              </a:ext>
            </a:extLst>
          </p:cNvPr>
          <p:cNvSpPr txBox="1"/>
          <p:nvPr userDrawn="1"/>
        </p:nvSpPr>
        <p:spPr>
          <a:xfrm>
            <a:off x="1817695" y="311304"/>
            <a:ext cx="1413428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ЦЕЛЬ ПРОЕКТА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7791FAE-D2BE-49B1-9590-6ADA1931869D}"/>
              </a:ext>
            </a:extLst>
          </p:cNvPr>
          <p:cNvSpPr txBox="1"/>
          <p:nvPr userDrawn="1"/>
        </p:nvSpPr>
        <p:spPr>
          <a:xfrm>
            <a:off x="3526928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СУЩЕСТВУЮЩАЯ СИТУАЦИЯ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E2D0D05-F5EC-4D99-917E-208301583958}"/>
              </a:ext>
            </a:extLst>
          </p:cNvPr>
          <p:cNvSpPr txBox="1"/>
          <p:nvPr userDrawn="1"/>
        </p:nvSpPr>
        <p:spPr>
          <a:xfrm>
            <a:off x="5446562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ПЛАН РЕАЛИЗАЦИИ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1F445B3-4A8A-4F96-BB0E-A1541283F662}"/>
              </a:ext>
            </a:extLst>
          </p:cNvPr>
          <p:cNvSpPr txBox="1"/>
          <p:nvPr userDrawn="1"/>
        </p:nvSpPr>
        <p:spPr>
          <a:xfrm>
            <a:off x="7366196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en-US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KPI </a:t>
            </a:r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ПРОЕКТА</a:t>
            </a:r>
          </a:p>
        </p:txBody>
      </p:sp>
      <p:pic>
        <p:nvPicPr>
          <p:cNvPr id="16" name="Graphic 15" descr="Bullseye with solid fill">
            <a:extLst>
              <a:ext uri="{FF2B5EF4-FFF2-40B4-BE49-F238E27FC236}">
                <a16:creationId xmlns:a16="http://schemas.microsoft.com/office/drawing/2014/main" xmlns="" id="{77A8745F-41B0-46BB-BE44-D48E6AB61B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3082377" y="120192"/>
            <a:ext cx="161248" cy="161248"/>
          </a:xfrm>
          <a:prstGeom prst="rect">
            <a:avLst/>
          </a:prstGeom>
        </p:spPr>
      </p:pic>
      <p:pic>
        <p:nvPicPr>
          <p:cNvPr id="17" name="Graphic 16" descr="Gantt Chart with solid fill">
            <a:extLst>
              <a:ext uri="{FF2B5EF4-FFF2-40B4-BE49-F238E27FC236}">
                <a16:creationId xmlns:a16="http://schemas.microsoft.com/office/drawing/2014/main" xmlns="" id="{D976933B-82FB-4213-9484-2BADEA63959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5001651" y="120192"/>
            <a:ext cx="161248" cy="161248"/>
          </a:xfrm>
          <a:prstGeom prst="rect">
            <a:avLst/>
          </a:prstGeom>
        </p:spPr>
      </p:pic>
      <p:pic>
        <p:nvPicPr>
          <p:cNvPr id="18" name="Graphic 17" descr="Badge Tick1 with solid fill">
            <a:extLst>
              <a:ext uri="{FF2B5EF4-FFF2-40B4-BE49-F238E27FC236}">
                <a16:creationId xmlns:a16="http://schemas.microsoft.com/office/drawing/2014/main" xmlns="" id="{3702024C-D654-4B27-BF8B-CD497DF4DCA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6902226" y="120192"/>
            <a:ext cx="161248" cy="161248"/>
          </a:xfrm>
          <a:prstGeom prst="rect">
            <a:avLst/>
          </a:prstGeom>
        </p:spPr>
      </p:pic>
      <p:pic>
        <p:nvPicPr>
          <p:cNvPr id="19" name="Graphic 18" descr="Bullseye with solid fill">
            <a:extLst>
              <a:ext uri="{FF2B5EF4-FFF2-40B4-BE49-F238E27FC236}">
                <a16:creationId xmlns:a16="http://schemas.microsoft.com/office/drawing/2014/main" xmlns="" id="{667A728E-50B8-4EC6-9F11-9F87342B8E5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/>
        </p:blipFill>
        <p:spPr>
          <a:xfrm>
            <a:off x="8821860" y="120192"/>
            <a:ext cx="161248" cy="161248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278BA5FC-5599-4AF9-83ED-20988D677D5E}"/>
              </a:ext>
            </a:extLst>
          </p:cNvPr>
          <p:cNvSpPr/>
          <p:nvPr userDrawn="1"/>
        </p:nvSpPr>
        <p:spPr>
          <a:xfrm>
            <a:off x="3235079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4A39D9F2-5472-4BC8-B2AC-1577E24B842B}"/>
              </a:ext>
            </a:extLst>
          </p:cNvPr>
          <p:cNvSpPr/>
          <p:nvPr userDrawn="1"/>
        </p:nvSpPr>
        <p:spPr>
          <a:xfrm>
            <a:off x="5154713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04BC910D-8563-4DC0-AA04-19234E296678}"/>
              </a:ext>
            </a:extLst>
          </p:cNvPr>
          <p:cNvSpPr/>
          <p:nvPr userDrawn="1"/>
        </p:nvSpPr>
        <p:spPr>
          <a:xfrm>
            <a:off x="7074347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9931CA9F-AF69-4773-AE48-483E901E0F31}"/>
              </a:ext>
            </a:extLst>
          </p:cNvPr>
          <p:cNvSpPr/>
          <p:nvPr userDrawn="1"/>
        </p:nvSpPr>
        <p:spPr>
          <a:xfrm>
            <a:off x="8993981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Номер слайда 5">
            <a:extLst>
              <a:ext uri="{FF2B5EF4-FFF2-40B4-BE49-F238E27FC236}">
                <a16:creationId xmlns:a16="http://schemas.microsoft.com/office/drawing/2014/main" xmlns="" id="{BE0951C9-484F-4E9A-8471-00D15E074EEA}"/>
              </a:ext>
            </a:extLst>
          </p:cNvPr>
          <p:cNvSpPr txBox="1">
            <a:spLocks/>
          </p:cNvSpPr>
          <p:nvPr userDrawn="1"/>
        </p:nvSpPr>
        <p:spPr>
          <a:xfrm>
            <a:off x="8946859" y="4948014"/>
            <a:ext cx="197147" cy="195486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7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7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31" name="Graphic 30" descr="Badge Tick1 with solid fill">
            <a:extLst>
              <a:ext uri="{FF2B5EF4-FFF2-40B4-BE49-F238E27FC236}">
                <a16:creationId xmlns:a16="http://schemas.microsoft.com/office/drawing/2014/main" xmlns="" id="{DC6B931E-A0C8-41C2-A8C9-64A1B058982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6741491" y="120192"/>
            <a:ext cx="161248" cy="161248"/>
          </a:xfrm>
          <a:prstGeom prst="rect">
            <a:avLst/>
          </a:prstGeom>
        </p:spPr>
      </p:pic>
      <p:pic>
        <p:nvPicPr>
          <p:cNvPr id="32" name="Graphic 31" descr="Badge Tick1 with solid fill">
            <a:extLst>
              <a:ext uri="{FF2B5EF4-FFF2-40B4-BE49-F238E27FC236}">
                <a16:creationId xmlns:a16="http://schemas.microsoft.com/office/drawing/2014/main" xmlns="" id="{2D01B2CF-9438-41A8-A159-8FC50DAA2ED7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/>
          <a:stretch/>
        </p:blipFill>
        <p:spPr>
          <a:xfrm>
            <a:off x="6580758" y="120192"/>
            <a:ext cx="161248" cy="16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280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7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1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6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555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49428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944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28663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175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794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491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98568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4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30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251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477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8748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5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5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64844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3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0839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5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5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5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5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5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23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1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756135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3441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1544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6214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6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6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2074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6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6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8586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5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5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5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5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159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5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5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5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5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8592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5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5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5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407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5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5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5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979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8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3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3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94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3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3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8723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5498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43937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2894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4396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74631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0302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1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1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8694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1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1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0145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691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2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6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996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2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6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16407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9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8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3630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9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8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5056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951569"/>
            <a:ext cx="1764195" cy="265176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951569"/>
            <a:ext cx="1764195" cy="265176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951569"/>
            <a:ext cx="1859858" cy="2651760"/>
          </a:xfrm>
        </p:spPr>
        <p:txBody>
          <a:bodyPr>
            <a:noAutofit/>
          </a:bodyPr>
          <a:lstStyle>
            <a:lvl1pPr marL="0" indent="0">
              <a:buNone/>
              <a:defRPr sz="11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100"/>
            </a:lvl2pPr>
            <a:lvl3pPr marL="113108" indent="-113108">
              <a:defRPr sz="1100"/>
            </a:lvl3pPr>
            <a:lvl4pPr marL="301222" indent="-155968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951569"/>
            <a:ext cx="1859858" cy="2651760"/>
          </a:xfrm>
        </p:spPr>
        <p:txBody>
          <a:bodyPr>
            <a:noAutofit/>
          </a:bodyPr>
          <a:lstStyle>
            <a:lvl1pPr marL="0" indent="0">
              <a:buNone/>
              <a:defRPr sz="11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100"/>
            </a:lvl2pPr>
            <a:lvl3pPr marL="113108" indent="-113108">
              <a:defRPr sz="1100"/>
            </a:lvl3pPr>
            <a:lvl4pPr marL="301222" indent="-155968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2" y="3735424"/>
            <a:ext cx="3774839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3735424"/>
            <a:ext cx="376472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905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5523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989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272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1272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514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2855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5189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698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07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6665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5566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201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3849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7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6130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3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165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0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569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42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42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42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42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1701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42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42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42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42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3292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43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43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43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88525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43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43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43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2660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0571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6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4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698" indent="-17142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40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546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2012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10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10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10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10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4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00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10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10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10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10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4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8949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10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10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10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504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10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10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10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853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794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5058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2911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0617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 numCol="2" spcCol="20571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6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48" indent="-17142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698" indent="-17142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7511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5396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93592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3111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7004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6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3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6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3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356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6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3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6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3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4917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51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4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8250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51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4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3935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9729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1325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2010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4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2084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765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559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70" indent="-185729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057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84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580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739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29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0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0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5116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3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2"/>
            <a:ext cx="3811588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3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32"/>
            <a:ext cx="3813174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5536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899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51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11004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Дайдже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 userDrawn="1"/>
        </p:nvSpPr>
        <p:spPr>
          <a:xfrm>
            <a:off x="0" y="5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ABBF177-B906-4130-81D0-CDC9F01E8134}"/>
              </a:ext>
            </a:extLst>
          </p:cNvPr>
          <p:cNvSpPr/>
          <p:nvPr userDrawn="1"/>
        </p:nvSpPr>
        <p:spPr>
          <a:xfrm>
            <a:off x="1" y="2"/>
            <a:ext cx="2114726" cy="580907"/>
          </a:xfrm>
          <a:prstGeom prst="rect">
            <a:avLst/>
          </a:prstGeom>
          <a:solidFill>
            <a:srgbClr val="FCFCFC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>
              <a:defRPr/>
            </a:pPr>
            <a:endParaRPr lang="ru-RU" dirty="0">
              <a:solidFill>
                <a:srgbClr val="485068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077BD4E-3393-4ACE-A641-CD63F6A5243F}"/>
              </a:ext>
            </a:extLst>
          </p:cNvPr>
          <p:cNvSpPr/>
          <p:nvPr userDrawn="1"/>
        </p:nvSpPr>
        <p:spPr>
          <a:xfrm>
            <a:off x="2114728" y="2"/>
            <a:ext cx="7029273" cy="580907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>
              <a:defRPr/>
            </a:pPr>
            <a:endParaRPr lang="ru-RU">
              <a:solidFill>
                <a:srgbClr val="485068"/>
              </a:solidFill>
            </a:endParaRP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xmlns="" id="{A0D0EA0D-3716-4587-84C0-4930ABAAB9C7}"/>
              </a:ext>
            </a:extLst>
          </p:cNvPr>
          <p:cNvSpPr txBox="1">
            <a:spLocks/>
          </p:cNvSpPr>
          <p:nvPr userDrawn="1"/>
        </p:nvSpPr>
        <p:spPr>
          <a:xfrm>
            <a:off x="8707522" y="125773"/>
            <a:ext cx="332162" cy="3293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8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8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 userDrawn="1"/>
        </p:nvSpPr>
        <p:spPr>
          <a:xfrm>
            <a:off x="628179" y="2"/>
            <a:ext cx="1486548" cy="580907"/>
          </a:xfrm>
          <a:prstGeom prst="rect">
            <a:avLst/>
          </a:prstGeom>
        </p:spPr>
        <p:txBody>
          <a:bodyPr vert="horz" lIns="0" tIns="0" rIns="0" bIns="0" rtlCol="0" anchor="ctr">
            <a:normAutofit lnSpcReduction="10000"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8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ДАЙДЖЕСТ </a:t>
            </a:r>
          </a:p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8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СОЦИАЛЬНО-ЭКОНОМИЧЕСКИХ </a:t>
            </a:r>
            <a: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/>
            </a:r>
            <a:b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</a:b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И НАЛОГОВЫХ ПОКАЗАТЕЛЕЙ</a:t>
            </a:r>
          </a:p>
          <a:p>
            <a:pPr algn="l">
              <a:spcBef>
                <a:spcPts val="225"/>
              </a:spcBef>
              <a:buClr>
                <a:srgbClr val="CAD82A"/>
              </a:buClr>
              <a:tabLst>
                <a:tab pos="257168" algn="l"/>
              </a:tabLst>
            </a:pPr>
            <a:r>
              <a:rPr lang="ru-RU" sz="6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ПО СОСТОЯНИЮ НА </a:t>
            </a:r>
            <a:r>
              <a:rPr lang="ru-RU" sz="600" dirty="0" smtClean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 19.08.2022</a:t>
            </a:r>
            <a:endParaRPr lang="ru-RU" sz="600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 userDrawn="1"/>
        </p:nvSpPr>
        <p:spPr>
          <a:xfrm>
            <a:off x="1" y="2"/>
            <a:ext cx="62499" cy="58090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8579" tIns="34289" rIns="68579" bIns="34289" rtlCol="0" anchor="ctr">
            <a:noAutofit/>
          </a:bodyPr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Рисунок 1">
            <a:extLst>
              <a:ext uri="{FF2B5EF4-FFF2-40B4-BE49-F238E27FC236}">
                <a16:creationId xmlns:a16="http://schemas.microsoft.com/office/drawing/2014/main" xmlns="" id="{AAE43CD4-D70C-4E2C-85CF-56D49337F3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7514" y="125773"/>
            <a:ext cx="284760" cy="32917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19344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98523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 userDrawn="1"/>
        </p:nvSpPr>
        <p:spPr>
          <a:xfrm>
            <a:off x="0" y="5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480D62E5-8451-4208-9507-3E7AD0EF9C38}"/>
              </a:ext>
            </a:extLst>
          </p:cNvPr>
          <p:cNvGrpSpPr/>
          <p:nvPr userDrawn="1"/>
        </p:nvGrpSpPr>
        <p:grpSpPr>
          <a:xfrm>
            <a:off x="1115617" y="-1820"/>
            <a:ext cx="1620753" cy="5145320"/>
            <a:chOff x="-820264" y="-532023"/>
            <a:chExt cx="5361218" cy="7922045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6D21352B-D194-4167-AC43-55EDB61FB584}"/>
                </a:ext>
              </a:extLst>
            </p:cNvPr>
            <p:cNvSpPr/>
            <p:nvPr/>
          </p:nvSpPr>
          <p:spPr>
            <a:xfrm flipH="1">
              <a:off x="-807564" y="-532023"/>
              <a:ext cx="5348518" cy="7922045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09921CD0-BD92-4763-A017-8E467E29CA1C}"/>
                </a:ext>
              </a:extLst>
            </p:cNvPr>
            <p:cNvSpPr/>
            <p:nvPr/>
          </p:nvSpPr>
          <p:spPr>
            <a:xfrm flipH="1">
              <a:off x="-807564" y="0"/>
              <a:ext cx="4675418" cy="6925072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255EE215-328A-4B19-91D8-1102247A49B2}"/>
                </a:ext>
              </a:extLst>
            </p:cNvPr>
            <p:cNvSpPr/>
            <p:nvPr/>
          </p:nvSpPr>
          <p:spPr>
            <a:xfrm flipH="1">
              <a:off x="-807564" y="447480"/>
              <a:ext cx="4025909" cy="596304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DB10562A-A89A-44D4-8730-BF90E4F5D9FA}"/>
                </a:ext>
              </a:extLst>
            </p:cNvPr>
            <p:cNvSpPr/>
            <p:nvPr/>
          </p:nvSpPr>
          <p:spPr>
            <a:xfrm flipH="1">
              <a:off x="-820263" y="959216"/>
              <a:ext cx="3334917" cy="493956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E46C9DE9-F272-46F4-8FB3-9A1460DDCE56}"/>
                </a:ext>
              </a:extLst>
            </p:cNvPr>
            <p:cNvSpPr/>
            <p:nvPr/>
          </p:nvSpPr>
          <p:spPr>
            <a:xfrm flipH="1">
              <a:off x="-820264" y="1574800"/>
              <a:ext cx="2670759" cy="370840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831A4862-7841-444C-B8FE-12132533B7D3}"/>
                </a:ext>
              </a:extLst>
            </p:cNvPr>
            <p:cNvSpPr/>
            <p:nvPr/>
          </p:nvSpPr>
          <p:spPr>
            <a:xfrm flipH="1">
              <a:off x="-817340" y="2105856"/>
              <a:ext cx="1905835" cy="264628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EB76714-25AE-4F90-82FE-C6D55649B6A7}"/>
              </a:ext>
            </a:extLst>
          </p:cNvPr>
          <p:cNvSpPr/>
          <p:nvPr userDrawn="1"/>
        </p:nvSpPr>
        <p:spPr>
          <a:xfrm>
            <a:off x="1465462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2614859-339D-4BB3-B9E4-6ED077413C82}"/>
              </a:ext>
            </a:extLst>
          </p:cNvPr>
          <p:cNvSpPr/>
          <p:nvPr userDrawn="1"/>
        </p:nvSpPr>
        <p:spPr>
          <a:xfrm>
            <a:off x="3385097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D01B58B-127A-4CDA-81CA-6317764101C0}"/>
              </a:ext>
            </a:extLst>
          </p:cNvPr>
          <p:cNvSpPr/>
          <p:nvPr userDrawn="1"/>
        </p:nvSpPr>
        <p:spPr>
          <a:xfrm>
            <a:off x="5304731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57ABB3D-5F2D-4CF0-8252-5BCFC881B854}"/>
              </a:ext>
            </a:extLst>
          </p:cNvPr>
          <p:cNvSpPr/>
          <p:nvPr userDrawn="1"/>
        </p:nvSpPr>
        <p:spPr>
          <a:xfrm>
            <a:off x="7224366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E09BCE51-0B37-4543-B23A-1DF5A903BFBF}"/>
              </a:ext>
            </a:extLst>
          </p:cNvPr>
          <p:cNvSpPr/>
          <p:nvPr userDrawn="1"/>
        </p:nvSpPr>
        <p:spPr>
          <a:xfrm>
            <a:off x="1465462" y="1"/>
            <a:ext cx="1919635" cy="8581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B5CA600-1400-4437-8008-DDB6600517A8}"/>
              </a:ext>
            </a:extLst>
          </p:cNvPr>
          <p:cNvSpPr/>
          <p:nvPr userDrawn="1"/>
        </p:nvSpPr>
        <p:spPr>
          <a:xfrm>
            <a:off x="3385096" y="1"/>
            <a:ext cx="1919635" cy="85815"/>
          </a:xfrm>
          <a:prstGeom prst="rect">
            <a:avLst/>
          </a:prstGeom>
          <a:solidFill>
            <a:srgbClr val="F145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130F2A8-B2E2-461A-A7FE-66AC6B2C7DFA}"/>
              </a:ext>
            </a:extLst>
          </p:cNvPr>
          <p:cNvSpPr/>
          <p:nvPr userDrawn="1"/>
        </p:nvSpPr>
        <p:spPr>
          <a:xfrm>
            <a:off x="5304732" y="1"/>
            <a:ext cx="1919635" cy="8581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0136780-EA76-48E7-B2A0-5A002C02DF72}"/>
              </a:ext>
            </a:extLst>
          </p:cNvPr>
          <p:cNvSpPr/>
          <p:nvPr userDrawn="1"/>
        </p:nvSpPr>
        <p:spPr>
          <a:xfrm>
            <a:off x="7224367" y="1"/>
            <a:ext cx="1919635" cy="85815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4AC76C0-73B8-4046-8402-D29569F8535A}"/>
              </a:ext>
            </a:extLst>
          </p:cNvPr>
          <p:cNvSpPr txBox="1"/>
          <p:nvPr userDrawn="1"/>
        </p:nvSpPr>
        <p:spPr>
          <a:xfrm>
            <a:off x="1817695" y="311304"/>
            <a:ext cx="1413428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ЦЕЛЬ ПРОЕКТА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7791FAE-D2BE-49B1-9590-6ADA1931869D}"/>
              </a:ext>
            </a:extLst>
          </p:cNvPr>
          <p:cNvSpPr txBox="1"/>
          <p:nvPr userDrawn="1"/>
        </p:nvSpPr>
        <p:spPr>
          <a:xfrm>
            <a:off x="3526928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СУЩЕСТВУЮЩАЯ СИТУАЦИЯ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E2D0D05-F5EC-4D99-917E-208301583958}"/>
              </a:ext>
            </a:extLst>
          </p:cNvPr>
          <p:cNvSpPr txBox="1"/>
          <p:nvPr userDrawn="1"/>
        </p:nvSpPr>
        <p:spPr>
          <a:xfrm>
            <a:off x="5446562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ПЛАН РЕАЛИЗАЦИИ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1F445B3-4A8A-4F96-BB0E-A1541283F662}"/>
              </a:ext>
            </a:extLst>
          </p:cNvPr>
          <p:cNvSpPr txBox="1"/>
          <p:nvPr userDrawn="1"/>
        </p:nvSpPr>
        <p:spPr>
          <a:xfrm>
            <a:off x="7366196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en-US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KPI </a:t>
            </a:r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ПРОЕКТА</a:t>
            </a:r>
          </a:p>
        </p:txBody>
      </p:sp>
      <p:pic>
        <p:nvPicPr>
          <p:cNvPr id="16" name="Graphic 15" descr="Bullseye with solid fill">
            <a:extLst>
              <a:ext uri="{FF2B5EF4-FFF2-40B4-BE49-F238E27FC236}">
                <a16:creationId xmlns:a16="http://schemas.microsoft.com/office/drawing/2014/main" xmlns="" id="{77A8745F-41B0-46BB-BE44-D48E6AB61B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3082376" y="120192"/>
            <a:ext cx="161248" cy="161248"/>
          </a:xfrm>
          <a:prstGeom prst="rect">
            <a:avLst/>
          </a:prstGeom>
        </p:spPr>
      </p:pic>
      <p:pic>
        <p:nvPicPr>
          <p:cNvPr id="17" name="Graphic 16" descr="Gantt Chart with solid fill">
            <a:extLst>
              <a:ext uri="{FF2B5EF4-FFF2-40B4-BE49-F238E27FC236}">
                <a16:creationId xmlns:a16="http://schemas.microsoft.com/office/drawing/2014/main" xmlns="" id="{D976933B-82FB-4213-9484-2BADEA63959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5001651" y="120192"/>
            <a:ext cx="161248" cy="161248"/>
          </a:xfrm>
          <a:prstGeom prst="rect">
            <a:avLst/>
          </a:prstGeom>
        </p:spPr>
      </p:pic>
      <p:pic>
        <p:nvPicPr>
          <p:cNvPr id="18" name="Graphic 17" descr="Badge Tick1 with solid fill">
            <a:extLst>
              <a:ext uri="{FF2B5EF4-FFF2-40B4-BE49-F238E27FC236}">
                <a16:creationId xmlns:a16="http://schemas.microsoft.com/office/drawing/2014/main" xmlns="" id="{3702024C-D654-4B27-BF8B-CD497DF4DCA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6902226" y="120192"/>
            <a:ext cx="161248" cy="161248"/>
          </a:xfrm>
          <a:prstGeom prst="rect">
            <a:avLst/>
          </a:prstGeom>
        </p:spPr>
      </p:pic>
      <p:pic>
        <p:nvPicPr>
          <p:cNvPr id="19" name="Graphic 18" descr="Bullseye with solid fill">
            <a:extLst>
              <a:ext uri="{FF2B5EF4-FFF2-40B4-BE49-F238E27FC236}">
                <a16:creationId xmlns:a16="http://schemas.microsoft.com/office/drawing/2014/main" xmlns="" id="{667A728E-50B8-4EC6-9F11-9F87342B8E5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/>
        </p:blipFill>
        <p:spPr>
          <a:xfrm>
            <a:off x="8821860" y="120192"/>
            <a:ext cx="161248" cy="161248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278BA5FC-5599-4AF9-83ED-20988D677D5E}"/>
              </a:ext>
            </a:extLst>
          </p:cNvPr>
          <p:cNvSpPr/>
          <p:nvPr userDrawn="1"/>
        </p:nvSpPr>
        <p:spPr>
          <a:xfrm>
            <a:off x="3235078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4A39D9F2-5472-4BC8-B2AC-1577E24B842B}"/>
              </a:ext>
            </a:extLst>
          </p:cNvPr>
          <p:cNvSpPr/>
          <p:nvPr userDrawn="1"/>
        </p:nvSpPr>
        <p:spPr>
          <a:xfrm>
            <a:off x="5154713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04BC910D-8563-4DC0-AA04-19234E296678}"/>
              </a:ext>
            </a:extLst>
          </p:cNvPr>
          <p:cNvSpPr/>
          <p:nvPr userDrawn="1"/>
        </p:nvSpPr>
        <p:spPr>
          <a:xfrm>
            <a:off x="7074347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9931CA9F-AF69-4773-AE48-483E901E0F31}"/>
              </a:ext>
            </a:extLst>
          </p:cNvPr>
          <p:cNvSpPr/>
          <p:nvPr userDrawn="1"/>
        </p:nvSpPr>
        <p:spPr>
          <a:xfrm>
            <a:off x="8993981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Номер слайда 5">
            <a:extLst>
              <a:ext uri="{FF2B5EF4-FFF2-40B4-BE49-F238E27FC236}">
                <a16:creationId xmlns:a16="http://schemas.microsoft.com/office/drawing/2014/main" xmlns="" id="{BE0951C9-484F-4E9A-8471-00D15E074EEA}"/>
              </a:ext>
            </a:extLst>
          </p:cNvPr>
          <p:cNvSpPr txBox="1">
            <a:spLocks/>
          </p:cNvSpPr>
          <p:nvPr userDrawn="1"/>
        </p:nvSpPr>
        <p:spPr>
          <a:xfrm>
            <a:off x="8946855" y="4948014"/>
            <a:ext cx="197147" cy="195486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7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7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31" name="Graphic 30" descr="Badge Tick1 with solid fill">
            <a:extLst>
              <a:ext uri="{FF2B5EF4-FFF2-40B4-BE49-F238E27FC236}">
                <a16:creationId xmlns:a16="http://schemas.microsoft.com/office/drawing/2014/main" xmlns="" id="{DC6B931E-A0C8-41C2-A8C9-64A1B058982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6741491" y="120192"/>
            <a:ext cx="161248" cy="161248"/>
          </a:xfrm>
          <a:prstGeom prst="rect">
            <a:avLst/>
          </a:prstGeom>
        </p:spPr>
      </p:pic>
      <p:pic>
        <p:nvPicPr>
          <p:cNvPr id="32" name="Graphic 31" descr="Badge Tick1 with solid fill">
            <a:extLst>
              <a:ext uri="{FF2B5EF4-FFF2-40B4-BE49-F238E27FC236}">
                <a16:creationId xmlns:a16="http://schemas.microsoft.com/office/drawing/2014/main" xmlns="" id="{2D01B2CF-9438-41A8-A159-8FC50DAA2ED7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/>
          <a:stretch/>
        </p:blipFill>
        <p:spPr>
          <a:xfrm>
            <a:off x="6580758" y="120192"/>
            <a:ext cx="161248" cy="16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58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5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1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7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55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1069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811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0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0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915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135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958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81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570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229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88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57772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109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1972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3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3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6"/>
            <a:ext cx="3811588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3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36"/>
            <a:ext cx="3813174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702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63869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9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8753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7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554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8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8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8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8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34876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8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8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8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8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7477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9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9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9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201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9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9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9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0707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88131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2.xml"/><Relationship Id="rId18" Type="http://schemas.openxmlformats.org/officeDocument/2006/relationships/slideLayout" Target="../slideLayouts/slideLayout77.xml"/><Relationship Id="rId26" Type="http://schemas.openxmlformats.org/officeDocument/2006/relationships/slideLayout" Target="../slideLayouts/slideLayout85.xml"/><Relationship Id="rId39" Type="http://schemas.openxmlformats.org/officeDocument/2006/relationships/slideLayout" Target="../slideLayouts/slideLayout98.xml"/><Relationship Id="rId21" Type="http://schemas.openxmlformats.org/officeDocument/2006/relationships/slideLayout" Target="../slideLayouts/slideLayout80.xml"/><Relationship Id="rId34" Type="http://schemas.openxmlformats.org/officeDocument/2006/relationships/slideLayout" Target="../slideLayouts/slideLayout93.xml"/><Relationship Id="rId42" Type="http://schemas.openxmlformats.org/officeDocument/2006/relationships/slideLayout" Target="../slideLayouts/slideLayout101.xml"/><Relationship Id="rId47" Type="http://schemas.openxmlformats.org/officeDocument/2006/relationships/slideLayout" Target="../slideLayouts/slideLayout106.xml"/><Relationship Id="rId50" Type="http://schemas.openxmlformats.org/officeDocument/2006/relationships/slideLayout" Target="../slideLayouts/slideLayout109.xml"/><Relationship Id="rId55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66.xml"/><Relationship Id="rId2" Type="http://schemas.openxmlformats.org/officeDocument/2006/relationships/slideLayout" Target="../slideLayouts/slideLayout61.xml"/><Relationship Id="rId16" Type="http://schemas.openxmlformats.org/officeDocument/2006/relationships/slideLayout" Target="../slideLayouts/slideLayout75.xml"/><Relationship Id="rId29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70.xml"/><Relationship Id="rId24" Type="http://schemas.openxmlformats.org/officeDocument/2006/relationships/slideLayout" Target="../slideLayouts/slideLayout83.xml"/><Relationship Id="rId32" Type="http://schemas.openxmlformats.org/officeDocument/2006/relationships/slideLayout" Target="../slideLayouts/slideLayout91.xml"/><Relationship Id="rId37" Type="http://schemas.openxmlformats.org/officeDocument/2006/relationships/slideLayout" Target="../slideLayouts/slideLayout96.xml"/><Relationship Id="rId40" Type="http://schemas.openxmlformats.org/officeDocument/2006/relationships/slideLayout" Target="../slideLayouts/slideLayout99.xml"/><Relationship Id="rId45" Type="http://schemas.openxmlformats.org/officeDocument/2006/relationships/slideLayout" Target="../slideLayouts/slideLayout104.xml"/><Relationship Id="rId53" Type="http://schemas.openxmlformats.org/officeDocument/2006/relationships/slideLayout" Target="../slideLayouts/slideLayout112.xml"/><Relationship Id="rId58" Type="http://schemas.openxmlformats.org/officeDocument/2006/relationships/slideLayout" Target="../slideLayouts/slideLayout117.xml"/><Relationship Id="rId5" Type="http://schemas.openxmlformats.org/officeDocument/2006/relationships/slideLayout" Target="../slideLayouts/slideLayout64.xml"/><Relationship Id="rId19" Type="http://schemas.openxmlformats.org/officeDocument/2006/relationships/slideLayout" Target="../slideLayouts/slideLayout78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slideLayout" Target="../slideLayouts/slideLayout73.xml"/><Relationship Id="rId22" Type="http://schemas.openxmlformats.org/officeDocument/2006/relationships/slideLayout" Target="../slideLayouts/slideLayout81.xml"/><Relationship Id="rId27" Type="http://schemas.openxmlformats.org/officeDocument/2006/relationships/slideLayout" Target="../slideLayouts/slideLayout86.xml"/><Relationship Id="rId30" Type="http://schemas.openxmlformats.org/officeDocument/2006/relationships/slideLayout" Target="../slideLayouts/slideLayout89.xml"/><Relationship Id="rId35" Type="http://schemas.openxmlformats.org/officeDocument/2006/relationships/slideLayout" Target="../slideLayouts/slideLayout94.xml"/><Relationship Id="rId43" Type="http://schemas.openxmlformats.org/officeDocument/2006/relationships/slideLayout" Target="../slideLayouts/slideLayout102.xml"/><Relationship Id="rId48" Type="http://schemas.openxmlformats.org/officeDocument/2006/relationships/slideLayout" Target="../slideLayouts/slideLayout107.xml"/><Relationship Id="rId56" Type="http://schemas.openxmlformats.org/officeDocument/2006/relationships/slideLayout" Target="../slideLayouts/slideLayout115.xml"/><Relationship Id="rId8" Type="http://schemas.openxmlformats.org/officeDocument/2006/relationships/slideLayout" Target="../slideLayouts/slideLayout67.xml"/><Relationship Id="rId51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71.xml"/><Relationship Id="rId17" Type="http://schemas.openxmlformats.org/officeDocument/2006/relationships/slideLayout" Target="../slideLayouts/slideLayout76.xml"/><Relationship Id="rId25" Type="http://schemas.openxmlformats.org/officeDocument/2006/relationships/slideLayout" Target="../slideLayouts/slideLayout84.xml"/><Relationship Id="rId33" Type="http://schemas.openxmlformats.org/officeDocument/2006/relationships/slideLayout" Target="../slideLayouts/slideLayout92.xml"/><Relationship Id="rId38" Type="http://schemas.openxmlformats.org/officeDocument/2006/relationships/slideLayout" Target="../slideLayouts/slideLayout97.xml"/><Relationship Id="rId46" Type="http://schemas.openxmlformats.org/officeDocument/2006/relationships/slideLayout" Target="../slideLayouts/slideLayout105.xml"/><Relationship Id="rId59" Type="http://schemas.openxmlformats.org/officeDocument/2006/relationships/slideLayout" Target="../slideLayouts/slideLayout118.xml"/><Relationship Id="rId20" Type="http://schemas.openxmlformats.org/officeDocument/2006/relationships/slideLayout" Target="../slideLayouts/slideLayout79.xml"/><Relationship Id="rId41" Type="http://schemas.openxmlformats.org/officeDocument/2006/relationships/slideLayout" Target="../slideLayouts/slideLayout100.xml"/><Relationship Id="rId54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5" Type="http://schemas.openxmlformats.org/officeDocument/2006/relationships/slideLayout" Target="../slideLayouts/slideLayout74.xml"/><Relationship Id="rId23" Type="http://schemas.openxmlformats.org/officeDocument/2006/relationships/slideLayout" Target="../slideLayouts/slideLayout82.xml"/><Relationship Id="rId28" Type="http://schemas.openxmlformats.org/officeDocument/2006/relationships/slideLayout" Target="../slideLayouts/slideLayout87.xml"/><Relationship Id="rId36" Type="http://schemas.openxmlformats.org/officeDocument/2006/relationships/slideLayout" Target="../slideLayouts/slideLayout95.xml"/><Relationship Id="rId49" Type="http://schemas.openxmlformats.org/officeDocument/2006/relationships/slideLayout" Target="../slideLayouts/slideLayout108.xml"/><Relationship Id="rId57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90.xml"/><Relationship Id="rId44" Type="http://schemas.openxmlformats.org/officeDocument/2006/relationships/slideLayout" Target="../slideLayouts/slideLayout103.xml"/><Relationship Id="rId52" Type="http://schemas.openxmlformats.org/officeDocument/2006/relationships/slideLayout" Target="../slideLayouts/slideLayout111.xml"/><Relationship Id="rId60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144.xml"/><Relationship Id="rId21" Type="http://schemas.openxmlformats.org/officeDocument/2006/relationships/slideLayout" Target="../slideLayouts/slideLayout139.xml"/><Relationship Id="rId34" Type="http://schemas.openxmlformats.org/officeDocument/2006/relationships/slideLayout" Target="../slideLayouts/slideLayout152.xml"/><Relationship Id="rId42" Type="http://schemas.openxmlformats.org/officeDocument/2006/relationships/slideLayout" Target="../slideLayouts/slideLayout160.xml"/><Relationship Id="rId47" Type="http://schemas.openxmlformats.org/officeDocument/2006/relationships/slideLayout" Target="../slideLayouts/slideLayout165.xml"/><Relationship Id="rId50" Type="http://schemas.openxmlformats.org/officeDocument/2006/relationships/slideLayout" Target="../slideLayouts/slideLayout168.xml"/><Relationship Id="rId55" Type="http://schemas.openxmlformats.org/officeDocument/2006/relationships/slideLayout" Target="../slideLayouts/slideLayout173.xml"/><Relationship Id="rId63" Type="http://schemas.openxmlformats.org/officeDocument/2006/relationships/slideLayout" Target="../slideLayouts/slideLayout181.xml"/><Relationship Id="rId7" Type="http://schemas.openxmlformats.org/officeDocument/2006/relationships/slideLayout" Target="../slideLayouts/slideLayout125.xml"/><Relationship Id="rId2" Type="http://schemas.openxmlformats.org/officeDocument/2006/relationships/slideLayout" Target="../slideLayouts/slideLayout120.xml"/><Relationship Id="rId16" Type="http://schemas.openxmlformats.org/officeDocument/2006/relationships/slideLayout" Target="../slideLayouts/slideLayout134.xml"/><Relationship Id="rId29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29.xml"/><Relationship Id="rId24" Type="http://schemas.openxmlformats.org/officeDocument/2006/relationships/slideLayout" Target="../slideLayouts/slideLayout142.xml"/><Relationship Id="rId32" Type="http://schemas.openxmlformats.org/officeDocument/2006/relationships/slideLayout" Target="../slideLayouts/slideLayout150.xml"/><Relationship Id="rId37" Type="http://schemas.openxmlformats.org/officeDocument/2006/relationships/slideLayout" Target="../slideLayouts/slideLayout155.xml"/><Relationship Id="rId40" Type="http://schemas.openxmlformats.org/officeDocument/2006/relationships/slideLayout" Target="../slideLayouts/slideLayout158.xml"/><Relationship Id="rId45" Type="http://schemas.openxmlformats.org/officeDocument/2006/relationships/slideLayout" Target="../slideLayouts/slideLayout163.xml"/><Relationship Id="rId53" Type="http://schemas.openxmlformats.org/officeDocument/2006/relationships/slideLayout" Target="../slideLayouts/slideLayout171.xml"/><Relationship Id="rId58" Type="http://schemas.openxmlformats.org/officeDocument/2006/relationships/slideLayout" Target="../slideLayouts/slideLayout176.xml"/><Relationship Id="rId66" Type="http://schemas.openxmlformats.org/officeDocument/2006/relationships/slideLayout" Target="../slideLayouts/slideLayout184.xml"/><Relationship Id="rId5" Type="http://schemas.openxmlformats.org/officeDocument/2006/relationships/slideLayout" Target="../slideLayouts/slideLayout123.xml"/><Relationship Id="rId61" Type="http://schemas.openxmlformats.org/officeDocument/2006/relationships/slideLayout" Target="../slideLayouts/slideLayout179.xml"/><Relationship Id="rId19" Type="http://schemas.openxmlformats.org/officeDocument/2006/relationships/slideLayout" Target="../slideLayouts/slideLayout137.xml"/><Relationship Id="rId14" Type="http://schemas.openxmlformats.org/officeDocument/2006/relationships/slideLayout" Target="../slideLayouts/slideLayout132.xml"/><Relationship Id="rId22" Type="http://schemas.openxmlformats.org/officeDocument/2006/relationships/slideLayout" Target="../slideLayouts/slideLayout140.xml"/><Relationship Id="rId27" Type="http://schemas.openxmlformats.org/officeDocument/2006/relationships/slideLayout" Target="../slideLayouts/slideLayout145.xml"/><Relationship Id="rId30" Type="http://schemas.openxmlformats.org/officeDocument/2006/relationships/slideLayout" Target="../slideLayouts/slideLayout148.xml"/><Relationship Id="rId35" Type="http://schemas.openxmlformats.org/officeDocument/2006/relationships/slideLayout" Target="../slideLayouts/slideLayout153.xml"/><Relationship Id="rId43" Type="http://schemas.openxmlformats.org/officeDocument/2006/relationships/slideLayout" Target="../slideLayouts/slideLayout161.xml"/><Relationship Id="rId48" Type="http://schemas.openxmlformats.org/officeDocument/2006/relationships/slideLayout" Target="../slideLayouts/slideLayout166.xml"/><Relationship Id="rId56" Type="http://schemas.openxmlformats.org/officeDocument/2006/relationships/slideLayout" Target="../slideLayouts/slideLayout174.xml"/><Relationship Id="rId64" Type="http://schemas.openxmlformats.org/officeDocument/2006/relationships/slideLayout" Target="../slideLayouts/slideLayout182.xml"/><Relationship Id="rId8" Type="http://schemas.openxmlformats.org/officeDocument/2006/relationships/slideLayout" Target="../slideLayouts/slideLayout126.xml"/><Relationship Id="rId51" Type="http://schemas.openxmlformats.org/officeDocument/2006/relationships/slideLayout" Target="../slideLayouts/slideLayout169.xml"/><Relationship Id="rId3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30.xml"/><Relationship Id="rId17" Type="http://schemas.openxmlformats.org/officeDocument/2006/relationships/slideLayout" Target="../slideLayouts/slideLayout135.xml"/><Relationship Id="rId25" Type="http://schemas.openxmlformats.org/officeDocument/2006/relationships/slideLayout" Target="../slideLayouts/slideLayout143.xml"/><Relationship Id="rId33" Type="http://schemas.openxmlformats.org/officeDocument/2006/relationships/slideLayout" Target="../slideLayouts/slideLayout151.xml"/><Relationship Id="rId38" Type="http://schemas.openxmlformats.org/officeDocument/2006/relationships/slideLayout" Target="../slideLayouts/slideLayout156.xml"/><Relationship Id="rId46" Type="http://schemas.openxmlformats.org/officeDocument/2006/relationships/slideLayout" Target="../slideLayouts/slideLayout164.xml"/><Relationship Id="rId59" Type="http://schemas.openxmlformats.org/officeDocument/2006/relationships/slideLayout" Target="../slideLayouts/slideLayout177.xml"/><Relationship Id="rId67" Type="http://schemas.openxmlformats.org/officeDocument/2006/relationships/theme" Target="../theme/theme3.xml"/><Relationship Id="rId20" Type="http://schemas.openxmlformats.org/officeDocument/2006/relationships/slideLayout" Target="../slideLayouts/slideLayout138.xml"/><Relationship Id="rId41" Type="http://schemas.openxmlformats.org/officeDocument/2006/relationships/slideLayout" Target="../slideLayouts/slideLayout159.xml"/><Relationship Id="rId54" Type="http://schemas.openxmlformats.org/officeDocument/2006/relationships/slideLayout" Target="../slideLayouts/slideLayout172.xml"/><Relationship Id="rId62" Type="http://schemas.openxmlformats.org/officeDocument/2006/relationships/slideLayout" Target="../slideLayouts/slideLayout180.xml"/><Relationship Id="rId1" Type="http://schemas.openxmlformats.org/officeDocument/2006/relationships/slideLayout" Target="../slideLayouts/slideLayout119.xml"/><Relationship Id="rId6" Type="http://schemas.openxmlformats.org/officeDocument/2006/relationships/slideLayout" Target="../slideLayouts/slideLayout124.xml"/><Relationship Id="rId15" Type="http://schemas.openxmlformats.org/officeDocument/2006/relationships/slideLayout" Target="../slideLayouts/slideLayout133.xml"/><Relationship Id="rId23" Type="http://schemas.openxmlformats.org/officeDocument/2006/relationships/slideLayout" Target="../slideLayouts/slideLayout141.xml"/><Relationship Id="rId28" Type="http://schemas.openxmlformats.org/officeDocument/2006/relationships/slideLayout" Target="../slideLayouts/slideLayout146.xml"/><Relationship Id="rId36" Type="http://schemas.openxmlformats.org/officeDocument/2006/relationships/slideLayout" Target="../slideLayouts/slideLayout154.xml"/><Relationship Id="rId49" Type="http://schemas.openxmlformats.org/officeDocument/2006/relationships/slideLayout" Target="../slideLayouts/slideLayout167.xml"/><Relationship Id="rId57" Type="http://schemas.openxmlformats.org/officeDocument/2006/relationships/slideLayout" Target="../slideLayouts/slideLayout175.xml"/><Relationship Id="rId10" Type="http://schemas.openxmlformats.org/officeDocument/2006/relationships/slideLayout" Target="../slideLayouts/slideLayout128.xml"/><Relationship Id="rId31" Type="http://schemas.openxmlformats.org/officeDocument/2006/relationships/slideLayout" Target="../slideLayouts/slideLayout149.xml"/><Relationship Id="rId44" Type="http://schemas.openxmlformats.org/officeDocument/2006/relationships/slideLayout" Target="../slideLayouts/slideLayout162.xml"/><Relationship Id="rId52" Type="http://schemas.openxmlformats.org/officeDocument/2006/relationships/slideLayout" Target="../slideLayouts/slideLayout170.xml"/><Relationship Id="rId60" Type="http://schemas.openxmlformats.org/officeDocument/2006/relationships/slideLayout" Target="../slideLayouts/slideLayout178.xml"/><Relationship Id="rId65" Type="http://schemas.openxmlformats.org/officeDocument/2006/relationships/slideLayout" Target="../slideLayouts/slideLayout183.xml"/><Relationship Id="rId4" Type="http://schemas.openxmlformats.org/officeDocument/2006/relationships/slideLayout" Target="../slideLayouts/slideLayout122.xml"/><Relationship Id="rId9" Type="http://schemas.openxmlformats.org/officeDocument/2006/relationships/slideLayout" Target="../slideLayouts/slideLayout127.xml"/><Relationship Id="rId13" Type="http://schemas.openxmlformats.org/officeDocument/2006/relationships/slideLayout" Target="../slideLayouts/slideLayout131.xml"/><Relationship Id="rId18" Type="http://schemas.openxmlformats.org/officeDocument/2006/relationships/slideLayout" Target="../slideLayouts/slideLayout136.xml"/><Relationship Id="rId39" Type="http://schemas.openxmlformats.org/officeDocument/2006/relationships/slideLayout" Target="../slideLayouts/slideLayout1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4"/>
            <a:ext cx="7772400" cy="34706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918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  <p:sldLayoutId id="2147483691" r:id="rId30"/>
    <p:sldLayoutId id="2147483692" r:id="rId31"/>
    <p:sldLayoutId id="2147483693" r:id="rId32"/>
    <p:sldLayoutId id="2147483694" r:id="rId33"/>
    <p:sldLayoutId id="2147483695" r:id="rId34"/>
    <p:sldLayoutId id="2147483696" r:id="rId35"/>
    <p:sldLayoutId id="2147483697" r:id="rId36"/>
    <p:sldLayoutId id="2147483698" r:id="rId37"/>
    <p:sldLayoutId id="2147483699" r:id="rId38"/>
    <p:sldLayoutId id="2147483700" r:id="rId39"/>
    <p:sldLayoutId id="2147483701" r:id="rId40"/>
    <p:sldLayoutId id="2147483702" r:id="rId41"/>
    <p:sldLayoutId id="2147483703" r:id="rId42"/>
    <p:sldLayoutId id="2147483704" r:id="rId43"/>
    <p:sldLayoutId id="2147483705" r:id="rId44"/>
    <p:sldLayoutId id="2147483706" r:id="rId45"/>
    <p:sldLayoutId id="2147483707" r:id="rId46"/>
    <p:sldLayoutId id="2147483708" r:id="rId47"/>
    <p:sldLayoutId id="2147483709" r:id="rId48"/>
    <p:sldLayoutId id="2147483710" r:id="rId49"/>
    <p:sldLayoutId id="2147483711" r:id="rId50"/>
    <p:sldLayoutId id="2147483712" r:id="rId51"/>
    <p:sldLayoutId id="2147483713" r:id="rId52"/>
    <p:sldLayoutId id="2147483714" r:id="rId53"/>
    <p:sldLayoutId id="2147483715" r:id="rId54"/>
    <p:sldLayoutId id="2147483716" r:id="rId55"/>
    <p:sldLayoutId id="2147483717" r:id="rId56"/>
    <p:sldLayoutId id="2147483718" r:id="rId57"/>
    <p:sldLayoutId id="2147483719" r:id="rId58"/>
    <p:sldLayoutId id="2147483720" r:id="rId5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265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6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5" indent="-173014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0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86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2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22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56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87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18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5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6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9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8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8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2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52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4"/>
            <a:ext cx="7772400" cy="34706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352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  <p:sldLayoutId id="2147483736" r:id="rId15"/>
    <p:sldLayoutId id="2147483737" r:id="rId16"/>
    <p:sldLayoutId id="2147483738" r:id="rId17"/>
    <p:sldLayoutId id="2147483739" r:id="rId18"/>
    <p:sldLayoutId id="2147483740" r:id="rId19"/>
    <p:sldLayoutId id="2147483741" r:id="rId20"/>
    <p:sldLayoutId id="2147483742" r:id="rId21"/>
    <p:sldLayoutId id="2147483743" r:id="rId22"/>
    <p:sldLayoutId id="2147483744" r:id="rId23"/>
    <p:sldLayoutId id="2147483745" r:id="rId24"/>
    <p:sldLayoutId id="2147483746" r:id="rId25"/>
    <p:sldLayoutId id="2147483747" r:id="rId26"/>
    <p:sldLayoutId id="2147483748" r:id="rId27"/>
    <p:sldLayoutId id="2147483749" r:id="rId28"/>
    <p:sldLayoutId id="2147483750" r:id="rId29"/>
    <p:sldLayoutId id="2147483751" r:id="rId30"/>
    <p:sldLayoutId id="2147483752" r:id="rId31"/>
    <p:sldLayoutId id="2147483753" r:id="rId32"/>
    <p:sldLayoutId id="2147483754" r:id="rId33"/>
    <p:sldLayoutId id="2147483755" r:id="rId34"/>
    <p:sldLayoutId id="2147483756" r:id="rId35"/>
    <p:sldLayoutId id="2147483757" r:id="rId36"/>
    <p:sldLayoutId id="2147483758" r:id="rId37"/>
    <p:sldLayoutId id="2147483759" r:id="rId38"/>
    <p:sldLayoutId id="2147483760" r:id="rId39"/>
    <p:sldLayoutId id="2147483761" r:id="rId40"/>
    <p:sldLayoutId id="2147483762" r:id="rId41"/>
    <p:sldLayoutId id="2147483763" r:id="rId42"/>
    <p:sldLayoutId id="2147483764" r:id="rId43"/>
    <p:sldLayoutId id="2147483765" r:id="rId44"/>
    <p:sldLayoutId id="2147483766" r:id="rId45"/>
    <p:sldLayoutId id="2147483767" r:id="rId46"/>
    <p:sldLayoutId id="2147483768" r:id="rId47"/>
    <p:sldLayoutId id="2147483769" r:id="rId48"/>
    <p:sldLayoutId id="2147483770" r:id="rId49"/>
    <p:sldLayoutId id="2147483771" r:id="rId50"/>
    <p:sldLayoutId id="2147483772" r:id="rId51"/>
    <p:sldLayoutId id="2147483773" r:id="rId52"/>
    <p:sldLayoutId id="2147483774" r:id="rId53"/>
    <p:sldLayoutId id="2147483775" r:id="rId54"/>
    <p:sldLayoutId id="2147483776" r:id="rId55"/>
    <p:sldLayoutId id="2147483777" r:id="rId56"/>
    <p:sldLayoutId id="2147483778" r:id="rId57"/>
    <p:sldLayoutId id="2147483779" r:id="rId58"/>
    <p:sldLayoutId id="2147483780" r:id="rId5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355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71" indent="-173030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1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54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96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1"/>
            <a:ext cx="7772400" cy="34706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1036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  <p:sldLayoutId id="2147483798" r:id="rId17"/>
    <p:sldLayoutId id="2147483799" r:id="rId18"/>
    <p:sldLayoutId id="2147483800" r:id="rId19"/>
    <p:sldLayoutId id="2147483801" r:id="rId20"/>
    <p:sldLayoutId id="2147483802" r:id="rId21"/>
    <p:sldLayoutId id="2147483803" r:id="rId22"/>
    <p:sldLayoutId id="2147483804" r:id="rId23"/>
    <p:sldLayoutId id="2147483805" r:id="rId24"/>
    <p:sldLayoutId id="2147483806" r:id="rId25"/>
    <p:sldLayoutId id="2147483807" r:id="rId26"/>
    <p:sldLayoutId id="2147483808" r:id="rId27"/>
    <p:sldLayoutId id="2147483809" r:id="rId28"/>
    <p:sldLayoutId id="2147483810" r:id="rId29"/>
    <p:sldLayoutId id="2147483811" r:id="rId30"/>
    <p:sldLayoutId id="2147483812" r:id="rId31"/>
    <p:sldLayoutId id="2147483813" r:id="rId32"/>
    <p:sldLayoutId id="2147483814" r:id="rId33"/>
    <p:sldLayoutId id="2147483815" r:id="rId34"/>
    <p:sldLayoutId id="2147483816" r:id="rId35"/>
    <p:sldLayoutId id="2147483817" r:id="rId36"/>
    <p:sldLayoutId id="2147483818" r:id="rId37"/>
    <p:sldLayoutId id="2147483819" r:id="rId38"/>
    <p:sldLayoutId id="2147483820" r:id="rId39"/>
    <p:sldLayoutId id="2147483821" r:id="rId40"/>
    <p:sldLayoutId id="2147483822" r:id="rId41"/>
    <p:sldLayoutId id="2147483823" r:id="rId42"/>
    <p:sldLayoutId id="2147483824" r:id="rId43"/>
    <p:sldLayoutId id="2147483825" r:id="rId44"/>
    <p:sldLayoutId id="2147483826" r:id="rId45"/>
    <p:sldLayoutId id="2147483827" r:id="rId46"/>
    <p:sldLayoutId id="2147483828" r:id="rId47"/>
    <p:sldLayoutId id="2147483829" r:id="rId48"/>
    <p:sldLayoutId id="2147483830" r:id="rId49"/>
    <p:sldLayoutId id="2147483831" r:id="rId50"/>
    <p:sldLayoutId id="2147483832" r:id="rId51"/>
    <p:sldLayoutId id="2147483833" r:id="rId52"/>
    <p:sldLayoutId id="2147483834" r:id="rId53"/>
    <p:sldLayoutId id="2147483835" r:id="rId54"/>
    <p:sldLayoutId id="2147483836" r:id="rId55"/>
    <p:sldLayoutId id="2147483837" r:id="rId56"/>
    <p:sldLayoutId id="2147483838" r:id="rId57"/>
    <p:sldLayoutId id="2147483839" r:id="rId58"/>
    <p:sldLayoutId id="2147483840" r:id="rId59"/>
    <p:sldLayoutId id="2147483841" r:id="rId60"/>
    <p:sldLayoutId id="2147483842" r:id="rId61"/>
    <p:sldLayoutId id="2147483843" r:id="rId62"/>
    <p:sldLayoutId id="2147483844" r:id="rId63"/>
    <p:sldLayoutId id="2147483845" r:id="rId64"/>
    <p:sldLayoutId id="2147483846" r:id="rId65"/>
    <p:sldLayoutId id="2147483847" r:id="rId6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355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71" indent="-173030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1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54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96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1.xml"/><Relationship Id="rId6" Type="http://schemas.openxmlformats.org/officeDocument/2006/relationships/image" Target="../media/image4.svg"/><Relationship Id="rId5" Type="http://schemas.openxmlformats.org/officeDocument/2006/relationships/image" Target="../media/image8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1.xml"/><Relationship Id="rId7" Type="http://schemas.openxmlformats.org/officeDocument/2006/relationships/diagramLayout" Target="../diagrams/layout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6" Type="http://schemas.openxmlformats.org/officeDocument/2006/relationships/diagramData" Target="../diagrams/data1.xml"/><Relationship Id="rId5" Type="http://schemas.openxmlformats.org/officeDocument/2006/relationships/image" Target="../media/image4.svg"/><Relationship Id="rId10" Type="http://schemas.microsoft.com/office/2007/relationships/diagramDrawing" Target="../diagrams/drawing1.xml"/><Relationship Id="rId9" Type="http://schemas.openxmlformats.org/officeDocument/2006/relationships/diagramColors" Target="../diagrams/colors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lumMod val="40000"/>
                <a:lumOff val="60000"/>
              </a:schemeClr>
            </a:gs>
            <a:gs pos="35000">
              <a:schemeClr val="bg1">
                <a:lumMod val="20000"/>
                <a:lumOff val="80000"/>
              </a:schemeClr>
            </a:gs>
            <a:gs pos="100000">
              <a:schemeClr val="bg1">
                <a:lumMod val="40000"/>
                <a:lumOff val="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xmlns="" id="{C9545F2A-6B36-48F4-9F15-94670C727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555776" y="42014"/>
            <a:ext cx="4518682" cy="493902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C0A38DE-7E13-4312-9AFA-866AA71C4C95}"/>
              </a:ext>
            </a:extLst>
          </p:cNvPr>
          <p:cNvSpPr txBox="1"/>
          <p:nvPr/>
        </p:nvSpPr>
        <p:spPr>
          <a:xfrm>
            <a:off x="1259632" y="915566"/>
            <a:ext cx="6953273" cy="283154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 defTabSz="914333" fontAlgn="base">
              <a:spcAft>
                <a:spcPct val="0"/>
              </a:spcAft>
              <a:defRPr/>
            </a:pPr>
            <a:r>
              <a:rPr lang="ru-RU" sz="3200" i="1" dirty="0">
                <a:solidFill>
                  <a:srgbClr val="485068"/>
                </a:solidFill>
                <a:latin typeface="Arial Narrow" panose="020B0606020202030204" pitchFamily="34" charset="0"/>
              </a:rPr>
              <a:t>О</a:t>
            </a:r>
            <a:r>
              <a:rPr lang="ru-RU" sz="3200" i="1" dirty="0" smtClean="0">
                <a:solidFill>
                  <a:srgbClr val="485068"/>
                </a:solidFill>
                <a:latin typeface="Arial Narrow" panose="020B0606020202030204" pitchFamily="34" charset="0"/>
              </a:rPr>
              <a:t>шибки при исчислении НДС налогоплательщиками, применяющими УСН</a:t>
            </a:r>
          </a:p>
          <a:p>
            <a:pPr algn="ctr" defTabSz="914333" fontAlgn="base">
              <a:spcAft>
                <a:spcPct val="0"/>
              </a:spcAft>
              <a:defRPr/>
            </a:pPr>
            <a:endParaRPr lang="ru-RU" sz="3100" i="1" dirty="0">
              <a:solidFill>
                <a:srgbClr val="485068"/>
              </a:solidFill>
              <a:latin typeface="Arial Narrow" panose="020B0606020202030204" pitchFamily="34" charset="0"/>
            </a:endParaRPr>
          </a:p>
          <a:p>
            <a:pPr algn="ctr" defTabSz="914333" fontAlgn="base">
              <a:spcAft>
                <a:spcPct val="0"/>
              </a:spcAft>
              <a:defRPr/>
            </a:pPr>
            <a:r>
              <a:rPr lang="ru-RU" sz="2700" i="1" dirty="0" smtClean="0">
                <a:solidFill>
                  <a:srgbClr val="485068"/>
                </a:solidFill>
                <a:latin typeface="Arial Narrow" panose="020B0606020202030204" pitchFamily="34" charset="0"/>
              </a:rPr>
              <a:t>Дополнительная тема: НДС по ставке 0% при международной перевозке товаров</a:t>
            </a:r>
            <a:endParaRPr lang="ru-RU" sz="2700" i="1" dirty="0">
              <a:solidFill>
                <a:srgbClr val="485068"/>
              </a:solidFill>
              <a:latin typeface="Arial Narrow" panose="020B0606020202030204" pitchFamily="34" charset="0"/>
            </a:endParaRPr>
          </a:p>
        </p:txBody>
      </p:sp>
      <p:pic>
        <p:nvPicPr>
          <p:cNvPr id="7" name="Graphic 9">
            <a:extLst>
              <a:ext uri="{FF2B5EF4-FFF2-40B4-BE49-F238E27FC236}">
                <a16:creationId xmlns:a16="http://schemas.microsoft.com/office/drawing/2014/main" xmlns="" id="{1190B5BC-289C-480A-9F4B-8A49BF1CA8AF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37083" y="357505"/>
            <a:ext cx="2247226" cy="7158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12096" y="4738666"/>
            <a:ext cx="2916623" cy="242372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pPr algn="ctr" defTabSz="914333"/>
            <a:r>
              <a:rPr lang="ru-RU" sz="1100" dirty="0" smtClean="0">
                <a:solidFill>
                  <a:srgbClr val="485068"/>
                </a:solidFill>
              </a:rPr>
              <a:t>11.09.2025</a:t>
            </a:r>
            <a:endParaRPr lang="ru-RU" sz="1100" dirty="0">
              <a:solidFill>
                <a:srgbClr val="48506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79712" y="3867894"/>
            <a:ext cx="5289554" cy="715578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pPr algn="ctr" defTabSz="914333"/>
            <a:r>
              <a:rPr lang="ru-RU" sz="1400" i="1" dirty="0" smtClean="0">
                <a:solidFill>
                  <a:srgbClr val="485068"/>
                </a:solidFill>
                <a:latin typeface="Arial Narrow" panose="020B0606020202030204" pitchFamily="34" charset="0"/>
              </a:rPr>
              <a:t>Заместитель начальника отдела камерального контроля НДС </a:t>
            </a:r>
            <a:r>
              <a:rPr lang="ru-RU" sz="1400" i="1" dirty="0">
                <a:solidFill>
                  <a:srgbClr val="485068"/>
                </a:solidFill>
                <a:latin typeface="Arial Narrow" panose="020B0606020202030204" pitchFamily="34" charset="0"/>
              </a:rPr>
              <a:t>УФНС России по Амурской области</a:t>
            </a:r>
          </a:p>
          <a:p>
            <a:pPr algn="ctr" defTabSz="914333"/>
            <a:r>
              <a:rPr lang="ru-RU" sz="1400" i="1" dirty="0" smtClean="0">
                <a:solidFill>
                  <a:srgbClr val="485068"/>
                </a:solidFill>
                <a:latin typeface="Arial Narrow" panose="020B0606020202030204" pitchFamily="34" charset="0"/>
              </a:rPr>
              <a:t>Мария Александровна Савостьянова</a:t>
            </a:r>
            <a:endParaRPr lang="ru-RU" sz="1400" i="1" dirty="0">
              <a:solidFill>
                <a:srgbClr val="485068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59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95736" y="3"/>
            <a:ext cx="6120680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endParaRPr lang="ru-RU" sz="1200" b="1" i="1" dirty="0">
              <a:solidFill>
                <a:srgbClr val="57565A">
                  <a:lumMod val="50000"/>
                </a:srgbClr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:a16="http://schemas.microsoft.com/office/drawing/2014/main" xmlns="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2" name="Прямоугольник 1"/>
          <p:cNvSpPr/>
          <p:nvPr/>
        </p:nvSpPr>
        <p:spPr>
          <a:xfrm>
            <a:off x="262666" y="3543860"/>
            <a:ext cx="8622653" cy="438581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defTabSz="914333"/>
            <a:r>
              <a:rPr lang="ru-RU" sz="2400" b="1" dirty="0">
                <a:solidFill>
                  <a:srgbClr val="57565A"/>
                </a:solidFill>
              </a:rPr>
              <a:t>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5224" y="1183060"/>
            <a:ext cx="8622653" cy="3960440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1900" i="1" dirty="0">
                <a:solidFill>
                  <a:schemeClr val="tx2">
                    <a:lumMod val="50000"/>
                  </a:schemeClr>
                </a:solidFill>
              </a:rPr>
              <a:t>Одновременное применение пониженных ставок 5%, 7% и общеустановленных 10% и 20</a:t>
            </a:r>
            <a:r>
              <a:rPr lang="ru-RU" sz="1900" i="1" dirty="0" smtClean="0">
                <a:solidFill>
                  <a:schemeClr val="tx2">
                    <a:lumMod val="50000"/>
                  </a:schemeClr>
                </a:solidFill>
              </a:rPr>
              <a:t>%</a:t>
            </a:r>
          </a:p>
          <a:p>
            <a:pPr algn="just">
              <a:spcBef>
                <a:spcPts val="0"/>
              </a:spcBef>
            </a:pPr>
            <a:endParaRPr lang="ru-RU" sz="18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endParaRPr lang="ru-RU" sz="18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Нельзя </a:t>
            </a: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одновременно применять пониженные ставки НДС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5% и 7% и </a:t>
            </a:r>
            <a:r>
              <a:rPr lang="ru-RU" sz="1800" b="1" dirty="0" smtClean="0">
                <a:solidFill>
                  <a:schemeClr val="tx2">
                    <a:lumMod val="50000"/>
                  </a:schemeClr>
                </a:solidFill>
              </a:rPr>
              <a:t>общеустановленные ставки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налога (обоснование п</a:t>
            </a:r>
            <a:r>
              <a:rPr lang="ru-RU" sz="1800" dirty="0">
                <a:solidFill>
                  <a:schemeClr val="tx2">
                    <a:lumMod val="50000"/>
                  </a:schemeClr>
                </a:solidFill>
              </a:rPr>
              <a:t>. 7, 9 ст. 164 Налогового Кодекса Российской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Федерации)</a:t>
            </a:r>
          </a:p>
          <a:p>
            <a:pPr algn="just">
              <a:spcBef>
                <a:spcPts val="0"/>
              </a:spcBef>
            </a:pPr>
            <a:endParaRPr lang="ru-RU" sz="1800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Исключение: 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- ввоз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товаров на территорию РФ, в том числе из стран ЕАЭС; </a:t>
            </a:r>
          </a:p>
          <a:p>
            <a:pPr algn="just"/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- при исчислении НДС налогоплательщиком УСН-покупателем в качестве налогового агента (п. п. 1, 3 - 6 ст. 161 НК РФ). </a:t>
            </a:r>
          </a:p>
          <a:p>
            <a:pPr algn="just">
              <a:spcBef>
                <a:spcPts val="0"/>
              </a:spcBef>
            </a:pPr>
            <a:endParaRPr lang="ru-RU" sz="1800" i="1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endParaRPr lang="ru-RU" sz="1800" i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2664" y="641096"/>
            <a:ext cx="8622653" cy="381400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 defTabSz="914333" fontAlgn="base">
              <a:spcAft>
                <a:spcPct val="0"/>
              </a:spcAft>
              <a:defRPr/>
            </a:pPr>
            <a:r>
              <a:rPr lang="ru-RU" sz="1400" b="1" dirty="0">
                <a:solidFill>
                  <a:srgbClr val="485068"/>
                </a:solidFill>
                <a:latin typeface="Arial Narrow" panose="020B0606020202030204" pitchFamily="34" charset="0"/>
              </a:rPr>
              <a:t>Ошибки при исчислении НДС налогоплательщиками, применяющими УСН</a:t>
            </a:r>
          </a:p>
        </p:txBody>
      </p:sp>
    </p:spTree>
    <p:extLst>
      <p:ext uri="{BB962C8B-B14F-4D97-AF65-F5344CB8AC3E}">
        <p14:creationId xmlns:p14="http://schemas.microsoft.com/office/powerpoint/2010/main" val="36644821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95736" y="3"/>
            <a:ext cx="6120680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endParaRPr lang="ru-RU" sz="1200" b="1" i="1" dirty="0">
              <a:solidFill>
                <a:srgbClr val="57565A">
                  <a:lumMod val="50000"/>
                </a:srgbClr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:a16="http://schemas.microsoft.com/office/drawing/2014/main" xmlns="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2" name="Прямоугольник 1"/>
          <p:cNvSpPr/>
          <p:nvPr/>
        </p:nvSpPr>
        <p:spPr>
          <a:xfrm>
            <a:off x="262666" y="3543860"/>
            <a:ext cx="8622653" cy="438581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defTabSz="914333"/>
            <a:r>
              <a:rPr lang="ru-RU" sz="2400" b="1" dirty="0">
                <a:solidFill>
                  <a:srgbClr val="57565A"/>
                </a:solidFill>
              </a:rPr>
              <a:t>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5224" y="1183060"/>
            <a:ext cx="8622653" cy="3960440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1900" i="1" dirty="0" smtClean="0">
                <a:solidFill>
                  <a:schemeClr val="tx2">
                    <a:lumMod val="50000"/>
                  </a:schemeClr>
                </a:solidFill>
              </a:rPr>
              <a:t>Отсутствует право на вычет</a:t>
            </a:r>
            <a:endParaRPr lang="ru-RU" sz="18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endParaRPr lang="ru-RU" sz="18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При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применении ставки НДС 0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%,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специальных налоговых ставок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5% или 7% </a:t>
            </a:r>
            <a:r>
              <a:rPr lang="ru-RU" sz="1600" b="1" dirty="0">
                <a:solidFill>
                  <a:schemeClr val="tx2">
                    <a:lumMod val="50000"/>
                  </a:schemeClr>
                </a:solidFill>
              </a:rPr>
              <a:t>право на вычеты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 «входного» НДС у налогоплательщиков УСН, </a:t>
            </a:r>
            <a:r>
              <a:rPr lang="ru-RU" sz="1600" b="1" dirty="0" smtClean="0">
                <a:solidFill>
                  <a:schemeClr val="tx2">
                    <a:lumMod val="50000"/>
                  </a:schemeClr>
                </a:solidFill>
              </a:rPr>
              <a:t>отсутствует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. </a:t>
            </a:r>
            <a:endParaRPr lang="ru-RU" sz="16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 algn="just">
              <a:buFontTx/>
              <a:buChar char="-"/>
            </a:pP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Исключение: 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- при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отгрузке в счет авансов («обнуление» НДС с аванса); 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- при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возврате авансов и расторжении (изменении условий) договора; 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- при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возврате покупателем товаров или отказа от товаров (работ, услуг); </a:t>
            </a:r>
          </a:p>
          <a:p>
            <a:pPr algn="just"/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- при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изменении цены отгруженных товаров (работ, услуг) в сторону уменьшения. </a:t>
            </a:r>
          </a:p>
          <a:p>
            <a:pPr algn="just">
              <a:spcBef>
                <a:spcPts val="0"/>
              </a:spcBef>
            </a:pP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2664" y="641096"/>
            <a:ext cx="8622653" cy="381400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 defTabSz="914333" fontAlgn="base">
              <a:spcAft>
                <a:spcPct val="0"/>
              </a:spcAft>
              <a:defRPr/>
            </a:pPr>
            <a:r>
              <a:rPr lang="ru-RU" sz="1400" b="1" dirty="0">
                <a:solidFill>
                  <a:srgbClr val="485068"/>
                </a:solidFill>
                <a:latin typeface="Arial Narrow" panose="020B0606020202030204" pitchFamily="34" charset="0"/>
              </a:rPr>
              <a:t>Ошибки при исчислении НДС налогоплательщиками, применяющими УСН</a:t>
            </a:r>
          </a:p>
        </p:txBody>
      </p:sp>
    </p:spTree>
    <p:extLst>
      <p:ext uri="{BB962C8B-B14F-4D97-AF65-F5344CB8AC3E}">
        <p14:creationId xmlns:p14="http://schemas.microsoft.com/office/powerpoint/2010/main" val="3312185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95736" y="3"/>
            <a:ext cx="6120680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endParaRPr lang="ru-RU" sz="1200" b="1" i="1" dirty="0">
              <a:solidFill>
                <a:srgbClr val="57565A">
                  <a:lumMod val="50000"/>
                </a:srgbClr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:a16="http://schemas.microsoft.com/office/drawing/2014/main" xmlns="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2" name="Прямоугольник 1"/>
          <p:cNvSpPr/>
          <p:nvPr/>
        </p:nvSpPr>
        <p:spPr>
          <a:xfrm>
            <a:off x="262666" y="3543860"/>
            <a:ext cx="8622653" cy="438581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defTabSz="914333"/>
            <a:r>
              <a:rPr lang="ru-RU" sz="2400" b="1" dirty="0">
                <a:solidFill>
                  <a:srgbClr val="57565A"/>
                </a:solidFill>
              </a:rPr>
              <a:t>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5224" y="1183060"/>
            <a:ext cx="8622653" cy="3960440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ru-RU" sz="1900" i="1" dirty="0">
                <a:solidFill>
                  <a:schemeClr val="tx2">
                    <a:lumMod val="50000"/>
                  </a:schemeClr>
                </a:solidFill>
              </a:rPr>
              <a:t>Н</a:t>
            </a:r>
            <a:r>
              <a:rPr lang="ru-RU" sz="1900" i="1" dirty="0" smtClean="0">
                <a:solidFill>
                  <a:schemeClr val="tx2">
                    <a:lumMod val="50000"/>
                  </a:schemeClr>
                </a:solidFill>
              </a:rPr>
              <a:t>е отражение </a:t>
            </a:r>
            <a:r>
              <a:rPr lang="ru-RU" sz="1900" i="1" dirty="0">
                <a:solidFill>
                  <a:schemeClr val="tx2">
                    <a:lumMod val="50000"/>
                  </a:schemeClr>
                </a:solidFill>
              </a:rPr>
              <a:t>операций по реализации основных средств (объектов недвижимости)</a:t>
            </a:r>
          </a:p>
          <a:p>
            <a:pPr algn="just">
              <a:spcBef>
                <a:spcPts val="0"/>
              </a:spcBef>
            </a:pPr>
            <a:endParaRPr lang="ru-RU" sz="1800" i="1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endParaRPr lang="ru-RU" sz="18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endParaRPr lang="ru-RU" sz="1800" i="1" dirty="0" smtClean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- подпункт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22 пункта 3 статьи 149 НК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РФ (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к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од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операции – 1010298  (реализация жилых домов, жилых помещений, а также долей в 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них));</a:t>
            </a:r>
          </a:p>
          <a:p>
            <a:pPr marL="285750" indent="-285750" algn="just">
              <a:spcBef>
                <a:spcPts val="0"/>
              </a:spcBef>
              <a:buFontTx/>
              <a:buChar char="-"/>
            </a:pP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- приказ 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ФНС России от 05.11.2024 N ЕД-7-3/989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@.</a:t>
            </a: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2664" y="641096"/>
            <a:ext cx="8622653" cy="381400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 defTabSz="914333" fontAlgn="base">
              <a:spcAft>
                <a:spcPct val="0"/>
              </a:spcAft>
              <a:defRPr/>
            </a:pPr>
            <a:r>
              <a:rPr lang="ru-RU" sz="1400" b="1" dirty="0">
                <a:solidFill>
                  <a:srgbClr val="485068"/>
                </a:solidFill>
                <a:latin typeface="Arial Narrow" panose="020B0606020202030204" pitchFamily="34" charset="0"/>
              </a:rPr>
              <a:t>Ошибки при исчислении НДС налогоплательщиками, применяющими УСН</a:t>
            </a:r>
          </a:p>
        </p:txBody>
      </p:sp>
    </p:spTree>
    <p:extLst>
      <p:ext uri="{BB962C8B-B14F-4D97-AF65-F5344CB8AC3E}">
        <p14:creationId xmlns:p14="http://schemas.microsoft.com/office/powerpoint/2010/main" val="700101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:a16="http://schemas.microsoft.com/office/drawing/2014/main" xmlns="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274633" y="3"/>
            <a:ext cx="6041783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endParaRPr lang="ru-RU" sz="1200" i="1" dirty="0">
              <a:solidFill>
                <a:schemeClr val="bg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="" xmlns:a16="http://schemas.microsoft.com/office/drawing/2014/main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011239235"/>
              </p:ext>
            </p:extLst>
          </p:nvPr>
        </p:nvGraphicFramePr>
        <p:xfrm>
          <a:off x="100214" y="1563638"/>
          <a:ext cx="8947552" cy="2952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2" name="Скругленный прямоугольник 11"/>
          <p:cNvSpPr/>
          <p:nvPr/>
        </p:nvSpPr>
        <p:spPr>
          <a:xfrm>
            <a:off x="262664" y="836394"/>
            <a:ext cx="8622653" cy="381400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 defTabSz="914333" fontAlgn="base">
              <a:spcAft>
                <a:spcPct val="0"/>
              </a:spcAft>
              <a:defRPr/>
            </a:pPr>
            <a:r>
              <a:rPr lang="ru-RU" sz="1400" b="1" dirty="0">
                <a:solidFill>
                  <a:srgbClr val="485068"/>
                </a:solidFill>
                <a:latin typeface="Arial Narrow" panose="020B0606020202030204" pitchFamily="34" charset="0"/>
              </a:rPr>
              <a:t>Ошибки при исчислении НДС налогоплательщиками, применяющими УСН</a:t>
            </a:r>
          </a:p>
        </p:txBody>
      </p:sp>
    </p:spTree>
    <p:extLst>
      <p:ext uri="{BB962C8B-B14F-4D97-AF65-F5344CB8AC3E}">
        <p14:creationId xmlns:p14="http://schemas.microsoft.com/office/powerpoint/2010/main" val="4146750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95736" y="3"/>
            <a:ext cx="6120680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endParaRPr lang="ru-RU" sz="1200" b="1" i="1" dirty="0">
              <a:solidFill>
                <a:srgbClr val="57565A">
                  <a:lumMod val="50000"/>
                </a:srgbClr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:a16="http://schemas.microsoft.com/office/drawing/2014/main" xmlns="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2" name="Прямоугольник 1"/>
          <p:cNvSpPr/>
          <p:nvPr/>
        </p:nvSpPr>
        <p:spPr>
          <a:xfrm>
            <a:off x="262666" y="3543860"/>
            <a:ext cx="8622653" cy="438581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defTabSz="914333"/>
            <a:r>
              <a:rPr lang="ru-RU" sz="2400" b="1" dirty="0">
                <a:solidFill>
                  <a:srgbClr val="57565A"/>
                </a:solidFill>
              </a:rPr>
              <a:t> 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315224" y="1183060"/>
            <a:ext cx="8622653" cy="3960440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0"/>
              </a:spcBef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Договор транспортной экспедиции должен соответствовать положениям главы 41 «Транспортная экспедиция» Гражданского кодекса Российской Федерации и Федерального закона от 30 июня 2003 года № 87-ФЗ «О транспортно-экспедиционной деятельности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</a:rPr>
              <a:t>»</a:t>
            </a:r>
          </a:p>
          <a:p>
            <a:pPr algn="just">
              <a:spcBef>
                <a:spcPts val="0"/>
              </a:spcBef>
            </a:pPr>
            <a:endParaRPr lang="ru-RU" sz="1600" dirty="0">
              <a:solidFill>
                <a:schemeClr val="tx2">
                  <a:lumMod val="50000"/>
                </a:schemeClr>
              </a:solidFill>
            </a:endParaRPr>
          </a:p>
          <a:p>
            <a:pPr algn="just">
              <a:spcBef>
                <a:spcPts val="0"/>
              </a:spcBef>
            </a:pP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У</a:t>
            </a:r>
            <a:r>
              <a:rPr lang="ru-RU" sz="1600" smtClean="0">
                <a:solidFill>
                  <a:schemeClr val="tx2">
                    <a:lumMod val="50000"/>
                  </a:schemeClr>
                </a:solidFill>
              </a:rPr>
              <a:t>слуги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, включенные в указанный перечень, - Национальному стандарту ГОСТ Р 52298-2004 «Услуги транспортно-экспедиторские. Общие требования», утвержденному Приказом </a:t>
            </a:r>
            <a:r>
              <a:rPr lang="ru-RU" sz="1600" dirty="0" err="1">
                <a:solidFill>
                  <a:schemeClr val="tx2">
                    <a:lumMod val="50000"/>
                  </a:schemeClr>
                </a:solidFill>
              </a:rPr>
              <a:t>Ростехрегулирования</a:t>
            </a:r>
            <a:r>
              <a:rPr lang="ru-RU" sz="1600" dirty="0">
                <a:solidFill>
                  <a:schemeClr val="tx2">
                    <a:lumMod val="50000"/>
                  </a:schemeClr>
                </a:solidFill>
              </a:rPr>
              <a:t> от 30 декабря 2004 года № 148-ст.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2664" y="641096"/>
            <a:ext cx="8622653" cy="381400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 defTabSz="914333" fontAlgn="base">
              <a:spcAft>
                <a:spcPct val="0"/>
              </a:spcAft>
              <a:defRPr/>
            </a:pPr>
            <a:r>
              <a:rPr lang="ru-RU" sz="1400" b="1" dirty="0">
                <a:solidFill>
                  <a:srgbClr val="485068"/>
                </a:solidFill>
                <a:latin typeface="Arial Narrow" panose="020B0606020202030204" pitchFamily="34" charset="0"/>
              </a:rPr>
              <a:t>НДС по ставке 0% при международной перевозке товаров</a:t>
            </a:r>
          </a:p>
        </p:txBody>
      </p:sp>
    </p:spTree>
    <p:extLst>
      <p:ext uri="{BB962C8B-B14F-4D97-AF65-F5344CB8AC3E}">
        <p14:creationId xmlns:p14="http://schemas.microsoft.com/office/powerpoint/2010/main" val="805425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95736" y="3"/>
            <a:ext cx="6120680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endParaRPr lang="ru-RU" sz="1200" b="1" i="1" dirty="0">
              <a:solidFill>
                <a:srgbClr val="57565A">
                  <a:lumMod val="50000"/>
                </a:srgbClr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:a16="http://schemas.microsoft.com/office/drawing/2014/main" xmlns="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2" name="Прямоугольник 1"/>
          <p:cNvSpPr/>
          <p:nvPr/>
        </p:nvSpPr>
        <p:spPr>
          <a:xfrm>
            <a:off x="262666" y="3543860"/>
            <a:ext cx="8622653" cy="438581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defTabSz="914333"/>
            <a:r>
              <a:rPr lang="ru-RU" sz="2400" b="1" dirty="0">
                <a:solidFill>
                  <a:srgbClr val="57565A"/>
                </a:solidFill>
              </a:rPr>
              <a:t>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95736" y="100043"/>
            <a:ext cx="6513116" cy="381400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 defTabSz="914333" fontAlgn="base">
              <a:spcAft>
                <a:spcPct val="0"/>
              </a:spcAft>
              <a:defRPr/>
            </a:pPr>
            <a:r>
              <a:rPr lang="ru-RU" sz="1400" b="1" dirty="0">
                <a:solidFill>
                  <a:srgbClr val="485068"/>
                </a:solidFill>
                <a:latin typeface="Arial Narrow" panose="020B0606020202030204" pitchFamily="34" charset="0"/>
              </a:rPr>
              <a:t>НДС по ставке 0% при международной перевозке </a:t>
            </a:r>
            <a:r>
              <a:rPr lang="ru-RU" sz="1400" b="1" dirty="0" smtClean="0">
                <a:solidFill>
                  <a:srgbClr val="485068"/>
                </a:solidFill>
                <a:latin typeface="Arial Narrow" panose="020B0606020202030204" pitchFamily="34" charset="0"/>
              </a:rPr>
              <a:t>товаров</a:t>
            </a:r>
            <a:endParaRPr lang="ru-RU" sz="1400" b="1" dirty="0">
              <a:solidFill>
                <a:srgbClr val="485068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530059"/>
              </p:ext>
            </p:extLst>
          </p:nvPr>
        </p:nvGraphicFramePr>
        <p:xfrm>
          <a:off x="69287" y="699542"/>
          <a:ext cx="8947552" cy="4392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6289"/>
                <a:gridCol w="1456473"/>
                <a:gridCol w="675497"/>
                <a:gridCol w="6129293"/>
              </a:tblGrid>
              <a:tr h="38372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Код операции</a:t>
                      </a:r>
                      <a:endParaRPr lang="ru-RU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Наименование операции</a:t>
                      </a:r>
                      <a:endParaRPr lang="ru-RU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НК РФ</a:t>
                      </a:r>
                      <a:endParaRPr lang="ru-RU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b="1" u="none" strike="noStrike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Документы </a:t>
                      </a:r>
                      <a:endParaRPr lang="ru-RU" sz="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18817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1010425</a:t>
                      </a:r>
                      <a:endParaRPr lang="ru-RU" sz="9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Реализация транспортно-экспедиционных услуг, оказываемых на основании договора транспортной экспедиции при организации международной перевозки</a:t>
                      </a:r>
                      <a:endParaRPr lang="ru-RU" sz="9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Статья 164 Кодекса, пункт 1, подпункт 2.1</a:t>
                      </a:r>
                      <a:endParaRPr lang="ru-RU" sz="9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П. 3.1 ст. 165 НК РФ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1) контракт (копия контракта) налогоплательщика с иностранным или российским лицом на оказание указанных услуг. В случае вывоза товаров с территории Российской Федерации на территорию государства - члена Таможенного союза или ввоза товаров на территорию Российской Федерации с территории государства - члена Таможенного союза и заключения налогоплательщиком контракта на оказание указанных услуг с лицом, не осуществляющим внешнеэкономическую сделку с перевозимыми товарами, помимо указанного контракта (копии контракта) представляется копия контракта этого лица с лицом, осуществляющим внешнеэкономическую сделку с перевозимыми товарами;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3) копии транспортных, товаросопроводительных и (или) иных документов, подтверждающих вывоз товаров за пределы территории Российской Федерации (ввоз товаров на территорию Российской Федерации), в том числе с учетом  особенностей.</a:t>
                      </a:r>
                      <a:endParaRPr lang="ru-RU" sz="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  <a:tr h="212704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1010433</a:t>
                      </a:r>
                      <a:endParaRPr lang="ru-RU" sz="9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Реализация работ (услуг), выполняемых (оказываемых) российскими организациями (за исключением организаций трубопроводного транспорта) в морских, речных портах по перевалке и хранению товаров, перемещаемых через границу Российской Федерации</a:t>
                      </a:r>
                      <a:endParaRPr lang="ru-RU" sz="9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Статья 164 Кодекса, пункт 1, подпункт 2.5</a:t>
                      </a:r>
                      <a:endParaRPr lang="ru-RU" sz="9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П. 3.5 ст. 165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1) контракт (копия контракта) налогоплательщика с иностранным или российским лицом на выполнение указанных работ (оказание указанных услуг);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2) утратил силу. - Федеральный закон от 19.07.2011 N 245-ФЗ;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3) копии транспортных, товаросопроводительных и (или) иных документов, подтверждающих вывоз товаров за пределы территории Российской Федерации и иных территорий, находящихся под ее юрисдикцией (ввоз товаров на территорию Российской Федерации и иные территории, находящиеся под ее юрисдикцией), с учетом следующих особенностей.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При вывозе товаров морским или речным судном, судном смешанного (река - море) плавания в налоговые органы представляются: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копия поручения на отгрузку товаров с указанием порта разгрузки и отметкой "Погрузка разрешена" российского таможенного органа места убытия;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копия коносамента, морской накладной или любого иного подтверждающего факт приема к перевозке товара документа, в котором в графе "Порт разгрузки" указано место, находящееся за пределами территории Российской Федерации.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При ввозе товаров морским или речным судном, судном смешанного (река - море) плавания налогоплательщиком представляется в налоговые органы копия коносамента, морской накладной или любого иного подтверждающего факт перевозки товара документа, в котором в графе "Порт погрузки" указано место, находящееся за пределами территории Российской Федерации, с отметкой таможенного органа, действующего в пункте пропуска.</a:t>
                      </a:r>
                      <a:endParaRPr lang="ru-RU" sz="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751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95736" y="3"/>
            <a:ext cx="6120680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endParaRPr lang="ru-RU" sz="1200" b="1" i="1" dirty="0">
              <a:solidFill>
                <a:srgbClr val="57565A">
                  <a:lumMod val="50000"/>
                </a:srgbClr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:a16="http://schemas.microsoft.com/office/drawing/2014/main" xmlns="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2" name="Прямоугольник 1"/>
          <p:cNvSpPr/>
          <p:nvPr/>
        </p:nvSpPr>
        <p:spPr>
          <a:xfrm>
            <a:off x="262666" y="3543860"/>
            <a:ext cx="8622653" cy="438581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defTabSz="914333"/>
            <a:r>
              <a:rPr lang="ru-RU" sz="2400" b="1" dirty="0">
                <a:solidFill>
                  <a:srgbClr val="57565A"/>
                </a:solidFill>
              </a:rPr>
              <a:t>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195736" y="100043"/>
            <a:ext cx="6513116" cy="381400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 defTabSz="914333" fontAlgn="base">
              <a:spcAft>
                <a:spcPct val="0"/>
              </a:spcAft>
              <a:defRPr/>
            </a:pPr>
            <a:r>
              <a:rPr lang="ru-RU" sz="1400" b="1" dirty="0">
                <a:solidFill>
                  <a:srgbClr val="485068"/>
                </a:solidFill>
                <a:latin typeface="Arial Narrow" panose="020B0606020202030204" pitchFamily="34" charset="0"/>
              </a:rPr>
              <a:t>НДС по ставке 0% при международной перевозке </a:t>
            </a:r>
            <a:r>
              <a:rPr lang="ru-RU" sz="1400" b="1" dirty="0" smtClean="0">
                <a:solidFill>
                  <a:srgbClr val="485068"/>
                </a:solidFill>
                <a:latin typeface="Arial Narrow" panose="020B0606020202030204" pitchFamily="34" charset="0"/>
              </a:rPr>
              <a:t>товаров</a:t>
            </a:r>
            <a:endParaRPr lang="ru-RU" sz="1400" b="1" dirty="0">
              <a:solidFill>
                <a:srgbClr val="485068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1800532"/>
              </p:ext>
            </p:extLst>
          </p:nvPr>
        </p:nvGraphicFramePr>
        <p:xfrm>
          <a:off x="88945" y="699542"/>
          <a:ext cx="9019559" cy="43924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1096"/>
                <a:gridCol w="1356708"/>
                <a:gridCol w="1770365"/>
                <a:gridCol w="5371390"/>
              </a:tblGrid>
              <a:tr h="68122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Код операции</a:t>
                      </a:r>
                      <a:endParaRPr lang="ru-RU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Наименование операции</a:t>
                      </a:r>
                      <a:endParaRPr lang="ru-RU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НК РФ</a:t>
                      </a:r>
                      <a:endParaRPr lang="ru-RU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документы </a:t>
                      </a:r>
                      <a:endParaRPr lang="ru-RU" sz="10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556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1010423</a:t>
                      </a:r>
                      <a:endParaRPr lang="ru-RU" sz="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Реализация услуг по международной перевозке товаров</a:t>
                      </a:r>
                      <a:endParaRPr lang="ru-RU" sz="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Статья 164 Кодекса, пункт 1, подпункт 2.1</a:t>
                      </a:r>
                      <a:endParaRPr lang="ru-RU" sz="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П. 3.1 ст. 165 НК РФ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1) контракт (копия контракта) налогоплательщика с иностранным или российским лицом на оказание указанных услуг. В случае вывоза товаров с территории Российской Федерации на территорию государства - члена Таможенного союза или ввоза товаров на территорию Российской Федерации с территории государства - члена Таможенного союза и заключения налогоплательщиком контракта на оказание указанных услуг с лицом, не осуществляющим внешнеэкономическую сделку с перевозимыми товарами, помимо указанного контракта (копии контракта) представляется копия контракта этого лица с лицом, осуществляющим внешнеэкономическую сделку с перевозимыми товарами;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3) копии транспортных, товаросопроводительных и (или) иных документов, подтверждающих вывоз товаров за пределы территории Российской Федерации (ввоз товаров на территорию Российской Федерации), в том числе с учетом  особенностей.</a:t>
                      </a:r>
                      <a:endParaRPr lang="ru-RU" sz="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85563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1011466</a:t>
                      </a:r>
                      <a:endParaRPr lang="ru-RU" sz="800" b="0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Реализация услуг по перевозке товаров автотранспортными средствами, предусмотренных подпунктом 21 пункта 1 статьи 164 Кодекса</a:t>
                      </a:r>
                      <a:endParaRPr lang="ru-RU" sz="800" b="0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Статья 164 Кодекса, пункт 1, подпункт 21</a:t>
                      </a:r>
                      <a:endParaRPr lang="ru-RU" sz="800" b="0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п. 15.5. ст. 165 НК РФ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1) договор (копия договора) на оказание услуг по перевозке товаров; 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2) копии транспортных, товаросопроводительных и (или) иных документов, подтверждающих перевозку товаров с территории (на территорию) Донецкой Народной Республики, Луганской Народной Республики, Запорожской области или Херсонской области;</a:t>
                      </a:r>
                      <a:b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</a:br>
                      <a:r>
                        <a:rPr lang="ru-RU" sz="80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3) документы, подтверждающие поступление на открытый в банке счет налогоплательщика (на счет налогоплательщика, открытый в организации, зарегистрированной на территории Донецкой Народной Республики, Луганской Народной Республики, Запорожской области или Херсонской области и обладающей в соответствии с законодательством Донецкой Народной Республики или Луганской Народной Республики, с нормативными правовыми актами Запорожской области или Херсонской области правом на осуществление банковских операций) денежных средств в полном объеме в счет оплаты оказанных услуг по перевозке товаров.</a:t>
                      </a:r>
                      <a:endParaRPr lang="ru-RU" sz="8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</a:endParaRPr>
                    </a:p>
                  </a:txBody>
                  <a:tcPr marL="3607" marR="3607" marT="360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503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95736" y="3"/>
            <a:ext cx="6120680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2" algn="l"/>
              </a:tabLst>
            </a:pPr>
            <a:endParaRPr lang="ru-RU" sz="1200" b="1" i="1" dirty="0">
              <a:solidFill>
                <a:srgbClr val="57565A">
                  <a:lumMod val="50000"/>
                </a:srgbClr>
              </a:solidFill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:a16="http://schemas.microsoft.com/office/drawing/2014/main" xmlns="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2" name="Прямоугольник 1"/>
          <p:cNvSpPr/>
          <p:nvPr/>
        </p:nvSpPr>
        <p:spPr>
          <a:xfrm>
            <a:off x="262666" y="3543860"/>
            <a:ext cx="8622653" cy="438581"/>
          </a:xfrm>
          <a:prstGeom prst="rect">
            <a:avLst/>
          </a:prstGeom>
        </p:spPr>
        <p:txBody>
          <a:bodyPr wrap="square" lIns="68579" tIns="34289" rIns="68579" bIns="34289">
            <a:spAutoFit/>
          </a:bodyPr>
          <a:lstStyle/>
          <a:p>
            <a:pPr defTabSz="914333"/>
            <a:r>
              <a:rPr lang="ru-RU" sz="2400" b="1" dirty="0">
                <a:solidFill>
                  <a:srgbClr val="57565A"/>
                </a:solidFill>
              </a:rPr>
              <a:t> 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62666" y="627533"/>
            <a:ext cx="8622653" cy="316383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 defTabSz="914333" fontAlgn="base">
              <a:spcAft>
                <a:spcPct val="0"/>
              </a:spcAft>
              <a:defRPr/>
            </a:pPr>
            <a:r>
              <a:rPr lang="ru-RU" sz="1400" b="1" dirty="0">
                <a:solidFill>
                  <a:srgbClr val="485068"/>
                </a:solidFill>
                <a:latin typeface="Arial Narrow" panose="020B0606020202030204" pitchFamily="34" charset="0"/>
              </a:rPr>
              <a:t>НДС по ставке 0% при международной перевозке </a:t>
            </a:r>
            <a:r>
              <a:rPr lang="ru-RU" sz="1400" b="1" dirty="0" smtClean="0">
                <a:solidFill>
                  <a:srgbClr val="485068"/>
                </a:solidFill>
                <a:latin typeface="Arial Narrow" panose="020B0606020202030204" pitchFamily="34" charset="0"/>
              </a:rPr>
              <a:t>товаров</a:t>
            </a:r>
            <a:endParaRPr lang="ru-RU" sz="1400" b="1" dirty="0">
              <a:solidFill>
                <a:srgbClr val="485068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3785133"/>
              </p:ext>
            </p:extLst>
          </p:nvPr>
        </p:nvGraphicFramePr>
        <p:xfrm>
          <a:off x="88945" y="1923678"/>
          <a:ext cx="4411049" cy="216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1113"/>
                <a:gridCol w="623025"/>
                <a:gridCol w="1108896"/>
                <a:gridCol w="1458015"/>
              </a:tblGrid>
              <a:tr h="21602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Реестр по ДТ с СТЗ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1 услуги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КНД 1155221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3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1010410 | 1010428 | 1010429 | 1010431 | 1010434 | 1010439 | 1010452 | 1010453 | 1010456 | 1010457 | 1010458 | 1010459 | 1010460 | 1010470 | 1010481 | 1010485 | 1010486 | 1010487 | 1011411 | 1011413 | 1011423 | 1011424 | 1011425 | 1011426  </a:t>
                      </a:r>
                      <a:endParaRPr lang="ru-RU" sz="83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Приказ от 14.03.2024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ЕД-7-15/202@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2777063"/>
              </p:ext>
            </p:extLst>
          </p:nvPr>
        </p:nvGraphicFramePr>
        <p:xfrm>
          <a:off x="4716016" y="3763150"/>
          <a:ext cx="4320480" cy="1246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6041"/>
                <a:gridCol w="610232"/>
                <a:gridCol w="1086128"/>
                <a:gridCol w="1428079"/>
              </a:tblGrid>
              <a:tr h="12463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Реестр ТСД (транспортировка железнодорожным транспортом)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6 услуги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КНД 1155112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1010423 | 1010424 | 1010425 | 1010426 | 1010427 | 1010435 | 1010436 | 1010467 | 1010468 | 1010469  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Приказ от 14.03.2024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ЕД-7-15/202@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917348"/>
              </p:ext>
            </p:extLst>
          </p:nvPr>
        </p:nvGraphicFramePr>
        <p:xfrm>
          <a:off x="88945" y="1059582"/>
          <a:ext cx="4411047" cy="7920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1113"/>
                <a:gridCol w="623025"/>
                <a:gridCol w="1108895"/>
                <a:gridCol w="1458014"/>
              </a:tblGrid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Реестр ТСД (транспортировка автомобильным транспортом)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7 услуги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КНД 1155113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1010423 | 1010425 | 1010467 | 1010468 | 1010469  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Приказ от 14.03.2024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ЕД-7-15/202@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1214520"/>
              </p:ext>
            </p:extLst>
          </p:nvPr>
        </p:nvGraphicFramePr>
        <p:xfrm>
          <a:off x="4716016" y="1059582"/>
          <a:ext cx="4320480" cy="25922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96041"/>
                <a:gridCol w="610232"/>
                <a:gridCol w="1086128"/>
                <a:gridCol w="1428079"/>
              </a:tblGrid>
              <a:tr h="17281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Реестр ТСД (транспортировка морским и речным транспортом) № 9 услуги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КНД 1155115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1010423 | 1010425 | 1010433 | 1010437 | 1010451 | 1010467 | 1010468 | 1010469 | 1010482 | 1010483 | 1010484 | 1011407 | 1011408 | 1011409 | 1011453 | 1011454</a:t>
                      </a:r>
                      <a:endParaRPr lang="ru-RU" sz="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Приказ от 14.03.2024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ЕД-7-15/202@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409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Реестр ТСД транзит (</a:t>
                      </a:r>
                      <a:r>
                        <a:rPr lang="ru-RU" sz="9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железнодорож</a:t>
                      </a: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. транспортом)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10 услуги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КНД 1155122</a:t>
                      </a:r>
                      <a:endParaRPr lang="ru-RU" sz="9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1010440 | 1010441  </a:t>
                      </a:r>
                      <a:endParaRPr lang="ru-RU" sz="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Приказ от 14.03.2024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ЕД-7-15/202@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9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143581"/>
              </p:ext>
            </p:extLst>
          </p:nvPr>
        </p:nvGraphicFramePr>
        <p:xfrm>
          <a:off x="88944" y="4155926"/>
          <a:ext cx="4473605" cy="8968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38430"/>
                <a:gridCol w="631861"/>
                <a:gridCol w="1124622"/>
                <a:gridCol w="1478692"/>
              </a:tblGrid>
              <a:tr h="8968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Реестр перевозочных документов РЖД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12 услуги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КНД 1155116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1010439 | 1010443 | 1010444 | 1010445  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Приказ от 14.03.2024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№ ЕД-7-15/202@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9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0083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8_Office Theme">
  <a:themeElements>
    <a:clrScheme name="i9_Navy Lime">
      <a:dk1>
        <a:srgbClr val="57565A"/>
      </a:dk1>
      <a:lt1>
        <a:sysClr val="window" lastClr="FFFFFF"/>
      </a:lt1>
      <a:dk2>
        <a:srgbClr val="1C5686"/>
      </a:dk2>
      <a:lt2>
        <a:srgbClr val="22658C"/>
      </a:lt2>
      <a:accent1>
        <a:srgbClr val="CAD82A"/>
      </a:accent1>
      <a:accent2>
        <a:srgbClr val="B2C441"/>
      </a:accent2>
      <a:accent3>
        <a:srgbClr val="8EB240"/>
      </a:accent3>
      <a:accent4>
        <a:srgbClr val="649E4A"/>
      </a:accent4>
      <a:accent5>
        <a:srgbClr val="378966"/>
      </a:accent5>
      <a:accent6>
        <a:srgbClr val="197585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9_Office Theme">
  <a:themeElements>
    <a:clrScheme name="i9_Navy Lime">
      <a:dk1>
        <a:srgbClr val="57565A"/>
      </a:dk1>
      <a:lt1>
        <a:sysClr val="window" lastClr="FFFFFF"/>
      </a:lt1>
      <a:dk2>
        <a:srgbClr val="1C5686"/>
      </a:dk2>
      <a:lt2>
        <a:srgbClr val="22658C"/>
      </a:lt2>
      <a:accent1>
        <a:srgbClr val="CAD82A"/>
      </a:accent1>
      <a:accent2>
        <a:srgbClr val="B2C441"/>
      </a:accent2>
      <a:accent3>
        <a:srgbClr val="8EB240"/>
      </a:accent3>
      <a:accent4>
        <a:srgbClr val="649E4A"/>
      </a:accent4>
      <a:accent5>
        <a:srgbClr val="378966"/>
      </a:accent5>
      <a:accent6>
        <a:srgbClr val="197585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FNS">
      <a:dk1>
        <a:srgbClr val="F2F5FB"/>
      </a:dk1>
      <a:lt1>
        <a:srgbClr val="485068"/>
      </a:lt1>
      <a:dk2>
        <a:srgbClr val="1275BC"/>
      </a:dk2>
      <a:lt2>
        <a:srgbClr val="0066B3"/>
      </a:lt2>
      <a:accent1>
        <a:srgbClr val="EF435A"/>
      </a:accent1>
      <a:accent2>
        <a:srgbClr val="F15A22"/>
      </a:accent2>
      <a:accent3>
        <a:srgbClr val="F9A01B"/>
      </a:accent3>
      <a:accent4>
        <a:srgbClr val="39BB9D"/>
      </a:accent4>
      <a:accent5>
        <a:srgbClr val="34AB8F"/>
      </a:accent5>
      <a:accent6>
        <a:srgbClr val="197585"/>
      </a:accent6>
      <a:hlink>
        <a:srgbClr val="44C8F5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1661</TotalTime>
  <Words>853</Words>
  <Application>Microsoft Office PowerPoint</Application>
  <PresentationFormat>Экран (16:9)</PresentationFormat>
  <Paragraphs>116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9</vt:i4>
      </vt:variant>
    </vt:vector>
  </HeadingPairs>
  <TitlesOfParts>
    <vt:vector size="12" baseType="lpstr">
      <vt:lpstr>18_Office Theme</vt:lpstr>
      <vt:lpstr>19_Office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Петренко Марина Александровна</dc:creator>
  <cp:lastModifiedBy>Федорова Ирина Владиславовна</cp:lastModifiedBy>
  <cp:revision>63</cp:revision>
  <dcterms:created xsi:type="dcterms:W3CDTF">2023-01-24T05:58:27Z</dcterms:created>
  <dcterms:modified xsi:type="dcterms:W3CDTF">2025-09-16T01:38:48Z</dcterms:modified>
</cp:coreProperties>
</file>